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60" r:id="rId1"/>
  </p:sldMasterIdLst>
  <p:notesMasterIdLst>
    <p:notesMasterId r:id="rId17"/>
  </p:notesMasterIdLst>
  <p:sldIdLst>
    <p:sldId id="256" r:id="rId2"/>
    <p:sldId id="262" r:id="rId3"/>
    <p:sldId id="258" r:id="rId4"/>
    <p:sldId id="259" r:id="rId5"/>
    <p:sldId id="260" r:id="rId6"/>
    <p:sldId id="266" r:id="rId7"/>
    <p:sldId id="261" r:id="rId8"/>
    <p:sldId id="267" r:id="rId9"/>
    <p:sldId id="268" r:id="rId10"/>
    <p:sldId id="269" r:id="rId11"/>
    <p:sldId id="263" r:id="rId12"/>
    <p:sldId id="264" r:id="rId13"/>
    <p:sldId id="265" r:id="rId14"/>
    <p:sldId id="270" r:id="rId15"/>
    <p:sldId id="271"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108" autoAdjust="0"/>
    <p:restoredTop sz="94660"/>
  </p:normalViewPr>
  <p:slideViewPr>
    <p:cSldViewPr snapToGrid="0" snapToObjects="1">
      <p:cViewPr varScale="1">
        <p:scale>
          <a:sx n="107" d="100"/>
          <a:sy n="107" d="100"/>
        </p:scale>
        <p:origin x="-960" y="-10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viewProps" Target="viewProps.xml"/><Relationship Id="rId21" Type="http://schemas.openxmlformats.org/officeDocument/2006/relationships/theme" Target="theme/theme1.xml"/><Relationship Id="rId22"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notesMaster" Target="notesMasters/notesMaster1.xml"/><Relationship Id="rId18" Type="http://schemas.openxmlformats.org/officeDocument/2006/relationships/printerSettings" Target="printerSettings/printerSettings1.bin"/><Relationship Id="rId19" Type="http://schemas.openxmlformats.org/officeDocument/2006/relationships/presProps" Target="presProp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76D2AE6-E3D6-274B-91EC-2F98DC7D524E}" type="datetimeFigureOut">
              <a:rPr lang="en-US" smtClean="0"/>
              <a:t>10/27/15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BDD1F23-71E5-9B48-8448-F50E7E359427}" type="slidenum">
              <a:rPr lang="en-US" smtClean="0"/>
              <a:t>‹#›</a:t>
            </a:fld>
            <a:endParaRPr lang="en-US"/>
          </a:p>
        </p:txBody>
      </p:sp>
    </p:spTree>
    <p:extLst>
      <p:ext uri="{BB962C8B-B14F-4D97-AF65-F5344CB8AC3E}">
        <p14:creationId xmlns:p14="http://schemas.microsoft.com/office/powerpoint/2010/main" val="319314349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4.xml.rels><?xml version="1.0" encoding="UTF-8" standalone="yes"?>
<Relationships xmlns="http://schemas.openxmlformats.org/package/2006/relationships"><Relationship Id="rId3" Type="http://schemas.openxmlformats.org/officeDocument/2006/relationships/hyperlink" Target="https://en.wikipedia.org/wiki/Sex_offender" TargetMode="External"/><Relationship Id="rId4" Type="http://schemas.openxmlformats.org/officeDocument/2006/relationships/hyperlink" Target="https://en.wikipedia.org/wiki/Felony" TargetMode="External"/><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Sexual Predator: a</a:t>
            </a:r>
            <a:r>
              <a:rPr lang="en-US" sz="1200" kern="1200" dirty="0" smtClean="0">
                <a:solidFill>
                  <a:schemeClr val="tx1"/>
                </a:solidFill>
                <a:latin typeface="+mn-lt"/>
                <a:ea typeface="+mn-ea"/>
                <a:cs typeface="+mn-cs"/>
              </a:rPr>
              <a:t>n individual who is required to register under the Sex Offender Registration act, who has committed an aggravated offense </a:t>
            </a:r>
          </a:p>
          <a:p>
            <a:r>
              <a:rPr lang="en-US" sz="1200" kern="1200" dirty="0" smtClean="0">
                <a:solidFill>
                  <a:schemeClr val="tx1"/>
                </a:solidFill>
                <a:latin typeface="+mn-lt"/>
                <a:ea typeface="+mn-ea"/>
                <a:cs typeface="+mn-cs"/>
              </a:rPr>
              <a:t>and who has victimized a person eighteen years of age or younger</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Those on probation and Parole may have certain restrictions</a:t>
            </a:r>
            <a:endParaRPr lang="en-US" dirty="0"/>
          </a:p>
        </p:txBody>
      </p:sp>
      <p:sp>
        <p:nvSpPr>
          <p:cNvPr id="4" name="Slide Number Placeholder 3"/>
          <p:cNvSpPr>
            <a:spLocks noGrp="1"/>
          </p:cNvSpPr>
          <p:nvPr>
            <p:ph type="sldNum" sz="quarter" idx="10"/>
          </p:nvPr>
        </p:nvSpPr>
        <p:spPr/>
        <p:txBody>
          <a:bodyPr/>
          <a:lstStyle/>
          <a:p>
            <a:fld id="{1BDD1F23-71E5-9B48-8448-F50E7E359427}" type="slidenum">
              <a:rPr lang="en-US" smtClean="0"/>
              <a:t>4</a:t>
            </a:fld>
            <a:endParaRPr lang="en-US"/>
          </a:p>
        </p:txBody>
      </p:sp>
    </p:spTree>
    <p:extLst>
      <p:ext uri="{BB962C8B-B14F-4D97-AF65-F5344CB8AC3E}">
        <p14:creationId xmlns:p14="http://schemas.microsoft.com/office/powerpoint/2010/main" val="21345093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The SOR law also does not have the legal jurisdiction to prevent an offender from attending events, limiting employment, restrict an offender from entering any facilities, or refrain from living with or socializing with children or vulnerable persons.</a:t>
            </a:r>
          </a:p>
          <a:p>
            <a:endParaRPr lang="en-US" dirty="0"/>
          </a:p>
        </p:txBody>
      </p:sp>
      <p:sp>
        <p:nvSpPr>
          <p:cNvPr id="4" name="Slide Number Placeholder 3"/>
          <p:cNvSpPr>
            <a:spLocks noGrp="1"/>
          </p:cNvSpPr>
          <p:nvPr>
            <p:ph type="sldNum" sz="quarter" idx="10"/>
          </p:nvPr>
        </p:nvSpPr>
        <p:spPr/>
        <p:txBody>
          <a:bodyPr/>
          <a:lstStyle/>
          <a:p>
            <a:fld id="{1BDD1F23-71E5-9B48-8448-F50E7E359427}" type="slidenum">
              <a:rPr lang="en-US" smtClean="0"/>
              <a:t>5</a:t>
            </a:fld>
            <a:endParaRPr lang="en-US"/>
          </a:p>
        </p:txBody>
      </p:sp>
    </p:spTree>
    <p:extLst>
      <p:ext uri="{BB962C8B-B14F-4D97-AF65-F5344CB8AC3E}">
        <p14:creationId xmlns:p14="http://schemas.microsoft.com/office/powerpoint/2010/main" val="342110732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ID released</a:t>
            </a:r>
            <a:r>
              <a:rPr lang="en-US" baseline="0" dirty="0" smtClean="0"/>
              <a:t> sex offenders and summarize their histories, address information</a:t>
            </a:r>
          </a:p>
          <a:p>
            <a:r>
              <a:rPr lang="en-US" baseline="0" dirty="0" smtClean="0"/>
              <a:t>Looking at patterns of behavior from registry for new crimes</a:t>
            </a:r>
          </a:p>
          <a:p>
            <a:r>
              <a:rPr lang="en-US" baseline="0" dirty="0" smtClean="0"/>
              <a:t>Creates awareness</a:t>
            </a:r>
          </a:p>
        </p:txBody>
      </p:sp>
      <p:sp>
        <p:nvSpPr>
          <p:cNvPr id="4" name="Slide Number Placeholder 3"/>
          <p:cNvSpPr>
            <a:spLocks noGrp="1"/>
          </p:cNvSpPr>
          <p:nvPr>
            <p:ph type="sldNum" sz="quarter" idx="10"/>
          </p:nvPr>
        </p:nvSpPr>
        <p:spPr/>
        <p:txBody>
          <a:bodyPr/>
          <a:lstStyle/>
          <a:p>
            <a:fld id="{1BDD1F23-71E5-9B48-8448-F50E7E359427}" type="slidenum">
              <a:rPr lang="en-US" smtClean="0"/>
              <a:t>7</a:t>
            </a:fld>
            <a:endParaRPr lang="en-US"/>
          </a:p>
        </p:txBody>
      </p:sp>
    </p:spTree>
    <p:extLst>
      <p:ext uri="{BB962C8B-B14F-4D97-AF65-F5344CB8AC3E}">
        <p14:creationId xmlns:p14="http://schemas.microsoft.com/office/powerpoint/2010/main" val="262336171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err="1" smtClean="0">
                <a:solidFill>
                  <a:schemeClr val="tx2"/>
                </a:solidFill>
              </a:rPr>
              <a:t>Wetterling</a:t>
            </a:r>
            <a:r>
              <a:rPr lang="en-US" b="1" dirty="0" smtClean="0">
                <a:solidFill>
                  <a:schemeClr val="tx2"/>
                </a:solidFill>
              </a:rPr>
              <a:t>:</a:t>
            </a:r>
            <a:r>
              <a:rPr lang="en-US" b="1" baseline="0" dirty="0" smtClean="0">
                <a:solidFill>
                  <a:schemeClr val="tx2"/>
                </a:solidFill>
              </a:rPr>
              <a:t> 1994</a:t>
            </a:r>
            <a:r>
              <a:rPr lang="en-US" baseline="0" dirty="0" smtClean="0"/>
              <a:t>: </a:t>
            </a:r>
            <a:r>
              <a:rPr lang="en-US" sz="1200" kern="1200" dirty="0" smtClean="0">
                <a:solidFill>
                  <a:schemeClr val="tx1"/>
                </a:solidFill>
                <a:latin typeface="+mn-lt"/>
                <a:ea typeface="+mn-ea"/>
                <a:cs typeface="+mn-cs"/>
              </a:rPr>
              <a:t>registering offenders for at least 10 years; acquiring registration information from offenders when they are released and informing them of registration obligations in jurisdictions where they intend to reside; requiring registrants to update address information when they move; verifying registered addresses periodically; and releasing registration information as necessary for public safety.</a:t>
            </a:r>
          </a:p>
          <a:p>
            <a:r>
              <a:rPr lang="en-US" sz="1200" b="1" kern="1200" dirty="0" smtClean="0">
                <a:solidFill>
                  <a:schemeClr val="tx1"/>
                </a:solidFill>
                <a:latin typeface="+mn-lt"/>
                <a:ea typeface="+mn-ea"/>
                <a:cs typeface="+mn-cs"/>
              </a:rPr>
              <a:t>Megan’s law: 1996</a:t>
            </a:r>
            <a:r>
              <a:rPr lang="en-US" sz="1200" kern="1200" dirty="0" smtClean="0">
                <a:solidFill>
                  <a:schemeClr val="tx1"/>
                </a:solidFill>
                <a:latin typeface="+mn-lt"/>
                <a:ea typeface="+mn-ea"/>
                <a:cs typeface="+mn-cs"/>
              </a:rPr>
              <a:t>: Provided for the public dissemination of information from states’ sex offender registries.</a:t>
            </a:r>
          </a:p>
          <a:p>
            <a:r>
              <a:rPr lang="en-US" sz="1200" kern="1200" dirty="0" smtClean="0">
                <a:solidFill>
                  <a:schemeClr val="tx1"/>
                </a:solidFill>
                <a:latin typeface="+mn-lt"/>
                <a:ea typeface="+mn-ea"/>
                <a:cs typeface="+mn-cs"/>
              </a:rPr>
              <a:t>Provided that information collected under state registration programs could be disclosed for any purpose permitted under a state law.</a:t>
            </a:r>
          </a:p>
          <a:p>
            <a:r>
              <a:rPr lang="en-US" sz="1200" kern="1200" dirty="0" smtClean="0">
                <a:solidFill>
                  <a:schemeClr val="tx1"/>
                </a:solidFill>
                <a:latin typeface="+mn-lt"/>
                <a:ea typeface="+mn-ea"/>
                <a:cs typeface="+mn-cs"/>
              </a:rPr>
              <a:t>Required state and local law enforcement agencies to release relevant information necessary to protect the public about persons registered under a State registration program established under the Jacob </a:t>
            </a:r>
            <a:r>
              <a:rPr lang="en-US" sz="1200" kern="1200" dirty="0" err="1" smtClean="0">
                <a:solidFill>
                  <a:schemeClr val="tx1"/>
                </a:solidFill>
                <a:latin typeface="+mn-lt"/>
                <a:ea typeface="+mn-ea"/>
                <a:cs typeface="+mn-cs"/>
              </a:rPr>
              <a:t>Wetterling</a:t>
            </a:r>
            <a:r>
              <a:rPr lang="en-US" sz="1200" kern="1200" dirty="0" smtClean="0">
                <a:solidFill>
                  <a:schemeClr val="tx1"/>
                </a:solidFill>
                <a:latin typeface="+mn-lt"/>
                <a:ea typeface="+mn-ea"/>
                <a:cs typeface="+mn-cs"/>
              </a:rPr>
              <a:t> Crimes Against Children and Sexually Violent Offender Registration Act.</a:t>
            </a:r>
          </a:p>
          <a:p>
            <a:r>
              <a:rPr lang="en-US" sz="1200" b="1" kern="1200" dirty="0" smtClean="0">
                <a:solidFill>
                  <a:schemeClr val="tx1"/>
                </a:solidFill>
                <a:latin typeface="+mn-lt"/>
                <a:ea typeface="+mn-ea"/>
                <a:cs typeface="+mn-cs"/>
              </a:rPr>
              <a:t>Pam </a:t>
            </a:r>
            <a:r>
              <a:rPr lang="en-US" sz="1200" b="1" kern="1200" dirty="0" err="1" smtClean="0">
                <a:solidFill>
                  <a:schemeClr val="tx1"/>
                </a:solidFill>
                <a:latin typeface="+mn-lt"/>
                <a:ea typeface="+mn-ea"/>
                <a:cs typeface="+mn-cs"/>
              </a:rPr>
              <a:t>Lychner</a:t>
            </a:r>
            <a:r>
              <a:rPr lang="en-US" sz="1200" b="1" kern="1200" dirty="0" smtClean="0">
                <a:solidFill>
                  <a:schemeClr val="tx1"/>
                </a:solidFill>
                <a:latin typeface="+mn-lt"/>
                <a:ea typeface="+mn-ea"/>
                <a:cs typeface="+mn-cs"/>
              </a:rPr>
              <a:t>: 1996</a:t>
            </a:r>
            <a:r>
              <a:rPr lang="en-US" sz="1200" kern="1200" dirty="0" smtClean="0">
                <a:solidFill>
                  <a:schemeClr val="tx1"/>
                </a:solidFill>
                <a:latin typeface="+mn-lt"/>
                <a:ea typeface="+mn-ea"/>
                <a:cs typeface="+mn-cs"/>
              </a:rPr>
              <a:t>:  Required the Attorney General to establish a national database (the National Sex Offender Registry or ‘NSOR’) by which the FBI could track certain sex offenders</a:t>
            </a:r>
          </a:p>
          <a:p>
            <a:r>
              <a:rPr lang="en-US" sz="1200" b="1" kern="1200" dirty="0" smtClean="0">
                <a:solidFill>
                  <a:schemeClr val="tx1"/>
                </a:solidFill>
                <a:latin typeface="+mn-lt"/>
                <a:ea typeface="+mn-ea"/>
                <a:cs typeface="+mn-cs"/>
              </a:rPr>
              <a:t>1998</a:t>
            </a:r>
            <a:r>
              <a:rPr lang="en-US" sz="1200" kern="1200" dirty="0" smtClean="0">
                <a:solidFill>
                  <a:schemeClr val="tx1"/>
                </a:solidFill>
                <a:latin typeface="+mn-lt"/>
                <a:ea typeface="+mn-ea"/>
                <a:cs typeface="+mn-cs"/>
              </a:rPr>
              <a:t>:  amendments require sex offenders who work or attend school in another state to register in those states (as well as their state of residence). These amendments also require federal and military sex offenders to register in their state of residence</a:t>
            </a:r>
          </a:p>
          <a:p>
            <a:r>
              <a:rPr lang="en-US" sz="1200" b="1" kern="1200" dirty="0" smtClean="0">
                <a:solidFill>
                  <a:schemeClr val="tx1"/>
                </a:solidFill>
                <a:latin typeface="+mn-lt"/>
                <a:ea typeface="+mn-ea"/>
                <a:cs typeface="+mn-cs"/>
              </a:rPr>
              <a:t>NSOR 1998</a:t>
            </a:r>
            <a:r>
              <a:rPr lang="en-US" sz="1200" kern="1200" dirty="0" smtClean="0">
                <a:solidFill>
                  <a:schemeClr val="tx1"/>
                </a:solidFill>
                <a:latin typeface="+mn-lt"/>
                <a:ea typeface="+mn-ea"/>
                <a:cs typeface="+mn-cs"/>
              </a:rPr>
              <a:t>: state registries identify, collect, and properly disseminate relevant information that is consistent, accurate, complete, and up to date; and</a:t>
            </a:r>
          </a:p>
          <a:p>
            <a:r>
              <a:rPr lang="en-US" sz="1200" kern="1200" dirty="0" smtClean="0">
                <a:solidFill>
                  <a:schemeClr val="tx1"/>
                </a:solidFill>
                <a:latin typeface="+mn-lt"/>
                <a:ea typeface="+mn-ea"/>
                <a:cs typeface="+mn-cs"/>
              </a:rPr>
              <a:t>states establish appropriate interfaces with the FBI’s national system so that state registry information can be tracked between jurisdictions.</a:t>
            </a:r>
          </a:p>
          <a:p>
            <a:r>
              <a:rPr lang="en-US" sz="1200" b="1" kern="1200" dirty="0" smtClean="0">
                <a:solidFill>
                  <a:schemeClr val="tx1"/>
                </a:solidFill>
                <a:latin typeface="+mn-lt"/>
                <a:ea typeface="+mn-ea"/>
                <a:cs typeface="+mn-cs"/>
              </a:rPr>
              <a:t>Adam:</a:t>
            </a:r>
            <a:r>
              <a:rPr lang="en-US" sz="1200" b="1" kern="1200" baseline="0" dirty="0" smtClean="0">
                <a:solidFill>
                  <a:schemeClr val="tx1"/>
                </a:solidFill>
                <a:latin typeface="+mn-lt"/>
                <a:ea typeface="+mn-ea"/>
                <a:cs typeface="+mn-cs"/>
              </a:rPr>
              <a:t> 2006</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organizes </a:t>
            </a:r>
            <a:r>
              <a:rPr lang="en-US" sz="1200" kern="1200" dirty="0" smtClean="0">
                <a:solidFill>
                  <a:srgbClr val="000000"/>
                </a:solidFill>
                <a:latin typeface="+mn-lt"/>
                <a:ea typeface="+mn-ea"/>
                <a:cs typeface="+mn-cs"/>
                <a:hlinkClick r:id="rId3"/>
              </a:rPr>
              <a:t>sex offenders into three tiers according to the crime committed, and mandates that Tier 3 offenders (the most serious tier) update their whereabouts every three months with lifetime registration requirements. Tier 2 offenders must update their whereabouts every six months with 25 years of registration, and Tier 1 offenders must update their whereabouts every year with 15 years of registration. Failure to register and update information is a </a:t>
            </a:r>
            <a:r>
              <a:rPr lang="en-US" sz="1200" kern="1200" dirty="0" smtClean="0">
                <a:solidFill>
                  <a:srgbClr val="000000"/>
                </a:solidFill>
                <a:latin typeface="+mn-lt"/>
                <a:ea typeface="+mn-ea"/>
                <a:cs typeface="+mn-cs"/>
                <a:hlinkClick r:id="rId4"/>
              </a:rPr>
              <a:t>felony under the law</a:t>
            </a:r>
            <a:endParaRPr lang="en-US" dirty="0">
              <a:solidFill>
                <a:srgbClr val="000000"/>
              </a:solidFill>
            </a:endParaRPr>
          </a:p>
        </p:txBody>
      </p:sp>
      <p:sp>
        <p:nvSpPr>
          <p:cNvPr id="4" name="Slide Number Placeholder 3"/>
          <p:cNvSpPr>
            <a:spLocks noGrp="1"/>
          </p:cNvSpPr>
          <p:nvPr>
            <p:ph type="sldNum" sz="quarter" idx="10"/>
          </p:nvPr>
        </p:nvSpPr>
        <p:spPr/>
        <p:txBody>
          <a:bodyPr/>
          <a:lstStyle/>
          <a:p>
            <a:fld id="{1BDD1F23-71E5-9B48-8448-F50E7E359427}" type="slidenum">
              <a:rPr lang="en-US" smtClean="0"/>
              <a:t>11</a:t>
            </a:fld>
            <a:endParaRPr lang="en-US"/>
          </a:p>
        </p:txBody>
      </p:sp>
    </p:spTree>
    <p:extLst>
      <p:ext uri="{BB962C8B-B14F-4D97-AF65-F5344CB8AC3E}">
        <p14:creationId xmlns:p14="http://schemas.microsoft.com/office/powerpoint/2010/main" val="1616456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0"/>
            <a:ext cx="7848600" cy="1927225"/>
          </a:xfrm>
        </p:spPr>
        <p:txBody>
          <a:bodyPr anchor="b">
            <a:noAutofit/>
          </a:bodyPr>
          <a:lstStyle>
            <a:lvl1pPr>
              <a:defRPr sz="5400" cap="all" baseline="0"/>
            </a:lvl1pPr>
          </a:lstStyle>
          <a:p>
            <a:r>
              <a:rPr lang="en-US" smtClean="0"/>
              <a:t>Click to edit Master title style</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C8A432C8-69A7-458B-9684-2BFA64B31948}" type="datetime2">
              <a:rPr lang="en-US" smtClean="0"/>
              <a:t>Tuesday, October 27, 15</a:t>
            </a:fld>
            <a:endParaRPr lang="en-US"/>
          </a:p>
        </p:txBody>
      </p:sp>
      <p:sp>
        <p:nvSpPr>
          <p:cNvPr id="5" name="Footer Placeholder 4"/>
          <p:cNvSpPr>
            <a:spLocks noGrp="1"/>
          </p:cNvSpPr>
          <p:nvPr>
            <p:ph type="ftr" sz="quarter" idx="11"/>
          </p:nvPr>
        </p:nvSpPr>
        <p:spPr/>
        <p:txBody>
          <a:bodyPr/>
          <a:lstStyle/>
          <a:p>
            <a:pPr algn="r"/>
            <a:endParaRPr lang="en-US" dirty="0"/>
          </a:p>
        </p:txBody>
      </p:sp>
      <p:sp>
        <p:nvSpPr>
          <p:cNvPr id="6" name="Slide Number Placeholder 5"/>
          <p:cNvSpPr>
            <a:spLocks noGrp="1"/>
          </p:cNvSpPr>
          <p:nvPr>
            <p:ph type="sldNum" sz="quarter" idx="12"/>
          </p:nvPr>
        </p:nvSpPr>
        <p:spPr/>
        <p:txBody>
          <a:bodyPr/>
          <a:lstStyle/>
          <a:p>
            <a:fld id="{0CFEC368-1D7A-4F81-ABF6-AE0E36BAF64C}" type="slidenum">
              <a:rPr lang="en-US" smtClean="0"/>
              <a:pPr/>
              <a:t>‹#›</a:t>
            </a:fld>
            <a:endParaRPr lang="en-US"/>
          </a:p>
        </p:txBody>
      </p:sp>
      <p:cxnSp>
        <p:nvCxnSpPr>
          <p:cNvPr id="8" name="Straight Connector 7"/>
          <p:cNvCxnSpPr/>
          <p:nvPr/>
        </p:nvCxnSpPr>
        <p:spPr>
          <a:xfrm>
            <a:off x="685800" y="3398520"/>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CC057FC-95B6-4D89-AFDA-ABA33EE921E5}" type="datetime2">
              <a:rPr lang="en-US" smtClean="0"/>
              <a:t>Tuesday, October 27, 15</a:t>
            </a:fld>
            <a:endParaRPr lang="en-US"/>
          </a:p>
        </p:txBody>
      </p:sp>
      <p:sp>
        <p:nvSpPr>
          <p:cNvPr id="5" name="Footer Placeholder 4"/>
          <p:cNvSpPr>
            <a:spLocks noGrp="1"/>
          </p:cNvSpPr>
          <p:nvPr>
            <p:ph type="ftr" sz="quarter" idx="11"/>
          </p:nvPr>
        </p:nvSpPr>
        <p:spPr/>
        <p:txBody>
          <a:bodyPr/>
          <a:lstStyle/>
          <a:p>
            <a:pPr algn="r"/>
            <a:endParaRPr lang="en-US" dirty="0"/>
          </a:p>
        </p:txBody>
      </p:sp>
      <p:sp>
        <p:nvSpPr>
          <p:cNvPr id="6" name="Slide Number Placeholder 5"/>
          <p:cNvSpPr>
            <a:spLocks noGrp="1"/>
          </p:cNvSpPr>
          <p:nvPr>
            <p:ph type="sldNum" sz="quarter" idx="12"/>
          </p:nvPr>
        </p:nvSpPr>
        <p:spPr/>
        <p:txBody>
          <a:bodyPr/>
          <a:lstStyle/>
          <a:p>
            <a:fld id="{0CFEC368-1D7A-4F81-ABF6-AE0E36BAF64C}"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C4549AC-EB31-477F-92A9-B1988E232878}" type="datetime2">
              <a:rPr lang="en-US" smtClean="0"/>
              <a:t>Tuesday, October 27, 15</a:t>
            </a:fld>
            <a:endParaRPr lang="en-US"/>
          </a:p>
        </p:txBody>
      </p:sp>
      <p:sp>
        <p:nvSpPr>
          <p:cNvPr id="5" name="Footer Placeholder 4"/>
          <p:cNvSpPr>
            <a:spLocks noGrp="1"/>
          </p:cNvSpPr>
          <p:nvPr>
            <p:ph type="ftr" sz="quarter" idx="11"/>
          </p:nvPr>
        </p:nvSpPr>
        <p:spPr/>
        <p:txBody>
          <a:bodyPr/>
          <a:lstStyle/>
          <a:p>
            <a:pPr algn="r"/>
            <a:endParaRPr lang="en-US" dirty="0"/>
          </a:p>
        </p:txBody>
      </p:sp>
      <p:sp>
        <p:nvSpPr>
          <p:cNvPr id="6" name="Slide Number Placeholder 5"/>
          <p:cNvSpPr>
            <a:spLocks noGrp="1"/>
          </p:cNvSpPr>
          <p:nvPr>
            <p:ph type="sldNum" sz="quarter" idx="12"/>
          </p:nvPr>
        </p:nvSpPr>
        <p:spPr/>
        <p:txBody>
          <a:bodyPr/>
          <a:lstStyle/>
          <a:p>
            <a:fld id="{0CFEC368-1D7A-4F81-ABF6-AE0E36BAF64C}"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396A3A3-94A6-4E5B-AF39-173ACA3E61CC}" type="datetime2">
              <a:rPr lang="en-US" smtClean="0"/>
              <a:t>Tuesday, October 27, 15</a:t>
            </a:fld>
            <a:endParaRPr lang="en-US"/>
          </a:p>
        </p:txBody>
      </p:sp>
      <p:sp>
        <p:nvSpPr>
          <p:cNvPr id="5" name="Footer Placeholder 4"/>
          <p:cNvSpPr>
            <a:spLocks noGrp="1"/>
          </p:cNvSpPr>
          <p:nvPr>
            <p:ph type="ftr" sz="quarter" idx="11"/>
          </p:nvPr>
        </p:nvSpPr>
        <p:spPr/>
        <p:txBody>
          <a:bodyPr/>
          <a:lstStyle/>
          <a:p>
            <a:pPr algn="r"/>
            <a:endParaRPr lang="en-US" dirty="0"/>
          </a:p>
        </p:txBody>
      </p:sp>
      <p:sp>
        <p:nvSpPr>
          <p:cNvPr id="6" name="Slide Number Placeholder 5"/>
          <p:cNvSpPr>
            <a:spLocks noGrp="1"/>
          </p:cNvSpPr>
          <p:nvPr>
            <p:ph type="sldNum" sz="quarter" idx="12"/>
          </p:nvPr>
        </p:nvSpPr>
        <p:spPr/>
        <p:txBody>
          <a:bodyPr/>
          <a:lstStyle/>
          <a:p>
            <a:fld id="{0CFEC368-1D7A-4F81-ABF6-AE0E36BAF64C}"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0"/>
            <a:ext cx="7772400" cy="2200275"/>
          </a:xfrm>
        </p:spPr>
        <p:txBody>
          <a:bodyPr anchor="b">
            <a:normAutofit/>
          </a:bodyPr>
          <a:lstStyle>
            <a:lvl1pPr algn="l">
              <a:defRPr sz="48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4626864"/>
            <a:ext cx="7772400" cy="1500187"/>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933D019-A32C-4EAD-B8E6-DBDA699692FD}" type="datetime2">
              <a:rPr lang="en-US" smtClean="0"/>
              <a:t>Tuesday, October 27, 15</a:t>
            </a:fld>
            <a:endParaRPr lang="en-US"/>
          </a:p>
        </p:txBody>
      </p:sp>
      <p:sp>
        <p:nvSpPr>
          <p:cNvPr id="5" name="Footer Placeholder 4"/>
          <p:cNvSpPr>
            <a:spLocks noGrp="1"/>
          </p:cNvSpPr>
          <p:nvPr>
            <p:ph type="ftr" sz="quarter" idx="11"/>
          </p:nvPr>
        </p:nvSpPr>
        <p:spPr/>
        <p:txBody>
          <a:bodyPr/>
          <a:lstStyle/>
          <a:p>
            <a:pPr algn="r"/>
            <a:endParaRPr lang="en-US" dirty="0"/>
          </a:p>
        </p:txBody>
      </p:sp>
      <p:sp>
        <p:nvSpPr>
          <p:cNvPr id="6" name="Slide Number Placeholder 5"/>
          <p:cNvSpPr>
            <a:spLocks noGrp="1"/>
          </p:cNvSpPr>
          <p:nvPr>
            <p:ph type="sldNum" sz="quarter" idx="12"/>
          </p:nvPr>
        </p:nvSpPr>
        <p:spPr/>
        <p:txBody>
          <a:bodyPr/>
          <a:lstStyle/>
          <a:p>
            <a:fld id="{0CFEC368-1D7A-4F81-ABF6-AE0E36BAF64C}" type="slidenum">
              <a:rPr lang="en-US" smtClean="0"/>
              <a:pPr/>
              <a:t>‹#›</a:t>
            </a:fld>
            <a:endParaRPr lang="en-US"/>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CCEBA98F-560C-4997-81C4-81D4D9187EAB}" type="datetime2">
              <a:rPr lang="en-US" smtClean="0"/>
              <a:t>Tuesday, October 27, 15</a:t>
            </a:fld>
            <a:endParaRPr lang="en-US"/>
          </a:p>
        </p:txBody>
      </p:sp>
      <p:sp>
        <p:nvSpPr>
          <p:cNvPr id="6" name="Footer Placeholder 5"/>
          <p:cNvSpPr>
            <a:spLocks noGrp="1"/>
          </p:cNvSpPr>
          <p:nvPr>
            <p:ph type="ftr" sz="quarter" idx="11"/>
          </p:nvPr>
        </p:nvSpPr>
        <p:spPr/>
        <p:txBody>
          <a:bodyPr/>
          <a:lstStyle/>
          <a:p>
            <a:pPr algn="r"/>
            <a:endParaRPr lang="en-US" dirty="0"/>
          </a:p>
        </p:txBody>
      </p:sp>
      <p:sp>
        <p:nvSpPr>
          <p:cNvPr id="7" name="Slide Number Placeholder 6"/>
          <p:cNvSpPr>
            <a:spLocks noGrp="1"/>
          </p:cNvSpPr>
          <p:nvPr>
            <p:ph type="sldNum" sz="quarter" idx="12"/>
          </p:nvPr>
        </p:nvSpPr>
        <p:spPr/>
        <p:txBody>
          <a:bodyPr/>
          <a:lstStyle/>
          <a:p>
            <a:fld id="{0CFEC368-1D7A-4F81-ABF6-AE0E36BAF64C}"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150972B2-CA5C-437D-87D0-8081271A9E4B}" type="datetime2">
              <a:rPr lang="en-US" smtClean="0"/>
              <a:t>Tuesday, October 27, 15</a:t>
            </a:fld>
            <a:endParaRPr lang="en-US"/>
          </a:p>
        </p:txBody>
      </p:sp>
      <p:sp>
        <p:nvSpPr>
          <p:cNvPr id="8" name="Footer Placeholder 7"/>
          <p:cNvSpPr>
            <a:spLocks noGrp="1"/>
          </p:cNvSpPr>
          <p:nvPr>
            <p:ph type="ftr" sz="quarter" idx="11"/>
          </p:nvPr>
        </p:nvSpPr>
        <p:spPr/>
        <p:txBody>
          <a:bodyPr/>
          <a:lstStyle/>
          <a:p>
            <a:pPr algn="r"/>
            <a:endParaRPr lang="en-US" dirty="0"/>
          </a:p>
        </p:txBody>
      </p:sp>
      <p:sp>
        <p:nvSpPr>
          <p:cNvPr id="9" name="Slide Number Placeholder 8"/>
          <p:cNvSpPr>
            <a:spLocks noGrp="1"/>
          </p:cNvSpPr>
          <p:nvPr>
            <p:ph type="sldNum" sz="quarter" idx="12"/>
          </p:nvPr>
        </p:nvSpPr>
        <p:spPr/>
        <p:txBody>
          <a:bodyPr/>
          <a:lstStyle/>
          <a:p>
            <a:fld id="{0CFEC368-1D7A-4F81-ABF6-AE0E36BAF64C}" type="slidenum">
              <a:rPr lang="en-US" smtClean="0"/>
              <a:pPr/>
              <a:t>‹#›</a:t>
            </a:fld>
            <a:endParaRPr lang="en-US"/>
          </a:p>
        </p:txBody>
      </p:sp>
      <p:cxnSp>
        <p:nvCxnSpPr>
          <p:cNvPr id="11" name="Straight Connector 10"/>
          <p:cNvCxnSpPr/>
          <p:nvPr/>
        </p:nvCxnSpPr>
        <p:spPr>
          <a:xfrm rot="5400000">
            <a:off x="2217817" y="4045823"/>
            <a:ext cx="4709160" cy="7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9CD4847-11EF-4466-A8AD-85CDB7B49118}" type="datetime2">
              <a:rPr lang="en-US" smtClean="0"/>
              <a:t>Tuesday, October 27, 15</a:t>
            </a:fld>
            <a:endParaRPr lang="en-US"/>
          </a:p>
        </p:txBody>
      </p:sp>
      <p:sp>
        <p:nvSpPr>
          <p:cNvPr id="4" name="Footer Placeholder 3"/>
          <p:cNvSpPr>
            <a:spLocks noGrp="1"/>
          </p:cNvSpPr>
          <p:nvPr>
            <p:ph type="ftr" sz="quarter" idx="11"/>
          </p:nvPr>
        </p:nvSpPr>
        <p:spPr/>
        <p:txBody>
          <a:bodyPr/>
          <a:lstStyle/>
          <a:p>
            <a:pPr algn="r"/>
            <a:endParaRPr lang="en-US" dirty="0"/>
          </a:p>
        </p:txBody>
      </p:sp>
      <p:sp>
        <p:nvSpPr>
          <p:cNvPr id="5" name="Slide Number Placeholder 4"/>
          <p:cNvSpPr>
            <a:spLocks noGrp="1"/>
          </p:cNvSpPr>
          <p:nvPr>
            <p:ph type="sldNum" sz="quarter" idx="12"/>
          </p:nvPr>
        </p:nvSpPr>
        <p:spPr/>
        <p:txBody>
          <a:bodyPr/>
          <a:lstStyle/>
          <a:p>
            <a:fld id="{0CFEC368-1D7A-4F81-ABF6-AE0E36BAF64C}"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168457A-3AB9-4880-8A0C-9F8524491207}" type="datetime2">
              <a:rPr lang="en-US" smtClean="0"/>
              <a:t>Tuesday, October 27, 15</a:t>
            </a:fld>
            <a:endParaRPr lang="en-US"/>
          </a:p>
        </p:txBody>
      </p:sp>
      <p:sp>
        <p:nvSpPr>
          <p:cNvPr id="3" name="Footer Placeholder 2"/>
          <p:cNvSpPr>
            <a:spLocks noGrp="1"/>
          </p:cNvSpPr>
          <p:nvPr>
            <p:ph type="ftr" sz="quarter" idx="11"/>
          </p:nvPr>
        </p:nvSpPr>
        <p:spPr/>
        <p:txBody>
          <a:bodyPr/>
          <a:lstStyle/>
          <a:p>
            <a:pPr algn="r"/>
            <a:endParaRPr lang="en-US" dirty="0"/>
          </a:p>
        </p:txBody>
      </p:sp>
      <p:sp>
        <p:nvSpPr>
          <p:cNvPr id="4" name="Slide Number Placeholder 3"/>
          <p:cNvSpPr>
            <a:spLocks noGrp="1"/>
          </p:cNvSpPr>
          <p:nvPr>
            <p:ph type="sldNum" sz="quarter" idx="12"/>
          </p:nvPr>
        </p:nvSpPr>
        <p:spPr/>
        <p:txBody>
          <a:bodyPr/>
          <a:lstStyle/>
          <a:p>
            <a:fld id="{0CFEC368-1D7A-4F81-ABF6-AE0E36BAF64C}"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1" y="2130552"/>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FE976D3-5B7F-4300-ABED-C91F1B2AE209}" type="datetime2">
              <a:rPr lang="en-US" smtClean="0"/>
              <a:t>Tuesday, October 27, 15</a:t>
            </a:fld>
            <a:endParaRPr lang="en-US"/>
          </a:p>
        </p:txBody>
      </p:sp>
      <p:sp>
        <p:nvSpPr>
          <p:cNvPr id="6" name="Footer Placeholder 5"/>
          <p:cNvSpPr>
            <a:spLocks noGrp="1"/>
          </p:cNvSpPr>
          <p:nvPr>
            <p:ph type="ftr" sz="quarter" idx="11"/>
          </p:nvPr>
        </p:nvSpPr>
        <p:spPr/>
        <p:txBody>
          <a:bodyPr/>
          <a:lstStyle/>
          <a:p>
            <a:pPr algn="r"/>
            <a:endParaRPr lang="en-US" dirty="0"/>
          </a:p>
        </p:txBody>
      </p:sp>
      <p:sp>
        <p:nvSpPr>
          <p:cNvPr id="7" name="Slide Number Placeholder 6"/>
          <p:cNvSpPr>
            <a:spLocks noGrp="1"/>
          </p:cNvSpPr>
          <p:nvPr>
            <p:ph type="sldNum" sz="quarter" idx="12"/>
          </p:nvPr>
        </p:nvSpPr>
        <p:spPr/>
        <p:txBody>
          <a:bodyPr/>
          <a:lstStyle/>
          <a:p>
            <a:fld id="{0CFEC368-1D7A-4F81-ABF6-AE0E36BAF64C}" type="slidenum">
              <a:rPr lang="en-US" smtClean="0"/>
              <a:pPr/>
              <a:t>‹#›</a:t>
            </a:fld>
            <a:endParaRPr lang="en-US"/>
          </a:p>
        </p:txBody>
      </p:sp>
      <p:cxnSp>
        <p:nvCxnSpPr>
          <p:cNvPr id="9" name="Straight Connector 8"/>
          <p:cNvCxnSpPr/>
          <p:nvPr/>
        </p:nvCxnSpPr>
        <p:spPr>
          <a:xfrm rot="5400000">
            <a:off x="-13116" y="3580206"/>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BDC1E59-17DD-41CE-97CA-624A472382D4}" type="datetime2">
              <a:rPr lang="en-US" smtClean="0"/>
              <a:t>Tuesday, October 27, 15</a:t>
            </a:fld>
            <a:endParaRPr lang="en-US"/>
          </a:p>
        </p:txBody>
      </p:sp>
      <p:sp>
        <p:nvSpPr>
          <p:cNvPr id="6" name="Footer Placeholder 5"/>
          <p:cNvSpPr>
            <a:spLocks noGrp="1"/>
          </p:cNvSpPr>
          <p:nvPr>
            <p:ph type="ftr" sz="quarter" idx="11"/>
          </p:nvPr>
        </p:nvSpPr>
        <p:spPr/>
        <p:txBody>
          <a:bodyPr/>
          <a:lstStyle/>
          <a:p>
            <a:pPr algn="r"/>
            <a:endParaRPr lang="en-US" dirty="0"/>
          </a:p>
        </p:txBody>
      </p:sp>
      <p:sp>
        <p:nvSpPr>
          <p:cNvPr id="7" name="Slide Number Placeholder 6"/>
          <p:cNvSpPr>
            <a:spLocks noGrp="1"/>
          </p:cNvSpPr>
          <p:nvPr>
            <p:ph type="sldNum" sz="quarter" idx="12"/>
          </p:nvPr>
        </p:nvSpPr>
        <p:spPr/>
        <p:txBody>
          <a:bodyPr/>
          <a:lstStyle/>
          <a:p>
            <a:fld id="{0CFEC368-1D7A-4F81-ABF6-AE0E36BAF64C}"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0786"/>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0" y="0"/>
            <a:ext cx="9144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2"/>
          </p:nvPr>
        </p:nvSpPr>
        <p:spPr>
          <a:xfrm>
            <a:off x="457200" y="18288"/>
            <a:ext cx="2895600" cy="329184"/>
          </a:xfrm>
          <a:prstGeom prst="rect">
            <a:avLst/>
          </a:prstGeom>
        </p:spPr>
        <p:txBody>
          <a:bodyPr vert="horz" lIns="91440" tIns="45720" rIns="91440" bIns="45720" rtlCol="0" anchor="ctr"/>
          <a:lstStyle>
            <a:lvl1pPr algn="l">
              <a:defRPr sz="1200">
                <a:solidFill>
                  <a:srgbClr val="FFFFFF"/>
                </a:solidFill>
              </a:defRPr>
            </a:lvl1pPr>
          </a:lstStyle>
          <a:p>
            <a:fld id="{A80CB818-7379-467D-8E76-EF9D9074A26C}" type="datetime2">
              <a:rPr lang="en-US" smtClean="0"/>
              <a:t>Tuesday, October 27, 15</a:t>
            </a:fld>
            <a:endParaRPr lang="en-US" dirty="0"/>
          </a:p>
        </p:txBody>
      </p:sp>
      <p:sp>
        <p:nvSpPr>
          <p:cNvPr id="5" name="Footer Placeholder 4"/>
          <p:cNvSpPr>
            <a:spLocks noGrp="1"/>
          </p:cNvSpPr>
          <p:nvPr>
            <p:ph type="ftr" sz="quarter" idx="3"/>
          </p:nvPr>
        </p:nvSpPr>
        <p:spPr>
          <a:xfrm>
            <a:off x="3429000" y="18288"/>
            <a:ext cx="4114800" cy="329184"/>
          </a:xfrm>
          <a:prstGeom prst="rect">
            <a:avLst/>
          </a:prstGeom>
        </p:spPr>
        <p:txBody>
          <a:bodyPr vert="horz" lIns="91440" tIns="45720" rIns="91440" bIns="45720" rtlCol="0" anchor="ctr"/>
          <a:lstStyle>
            <a:lvl1pPr algn="ctr">
              <a:defRPr sz="1200">
                <a:solidFill>
                  <a:srgbClr val="FFFFFF"/>
                </a:solidFill>
              </a:defRPr>
            </a:lvl1pPr>
          </a:lstStyle>
          <a:p>
            <a:pPr algn="r"/>
            <a:endParaRPr lang="en-US" dirty="0"/>
          </a:p>
        </p:txBody>
      </p:sp>
      <p:sp>
        <p:nvSpPr>
          <p:cNvPr id="6" name="Slide Number Placeholder 5"/>
          <p:cNvSpPr>
            <a:spLocks noGrp="1"/>
          </p:cNvSpPr>
          <p:nvPr>
            <p:ph type="sldNum" sz="quarter" idx="4"/>
          </p:nvPr>
        </p:nvSpPr>
        <p:spPr>
          <a:xfrm>
            <a:off x="7620000" y="18288"/>
            <a:ext cx="1066800" cy="329184"/>
          </a:xfrm>
          <a:prstGeom prst="rect">
            <a:avLst/>
          </a:prstGeom>
        </p:spPr>
        <p:txBody>
          <a:bodyPr vert="horz" lIns="91440" tIns="45720" rIns="91440" bIns="45720" rtlCol="0" anchor="ctr"/>
          <a:lstStyle>
            <a:lvl1pPr algn="l">
              <a:defRPr sz="1400" b="1">
                <a:solidFill>
                  <a:srgbClr val="FFFFFF"/>
                </a:solidFill>
              </a:defRPr>
            </a:lvl1pPr>
          </a:lstStyle>
          <a:p>
            <a:fld id="{0CFEC368-1D7A-4F81-ABF6-AE0E36BAF64C}"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961" r:id="rId1"/>
    <p:sldLayoutId id="2147483962" r:id="rId2"/>
    <p:sldLayoutId id="2147483963" r:id="rId3"/>
    <p:sldLayoutId id="2147483964" r:id="rId4"/>
    <p:sldLayoutId id="2147483965" r:id="rId5"/>
    <p:sldLayoutId id="2147483966" r:id="rId6"/>
    <p:sldLayoutId id="2147483967" r:id="rId7"/>
    <p:sldLayoutId id="2147483968" r:id="rId8"/>
    <p:sldLayoutId id="2147483969" r:id="rId9"/>
    <p:sldLayoutId id="2147483970" r:id="rId10"/>
    <p:sldLayoutId id="2147483971" r:id="rId11"/>
  </p:sldLayoutIdLst>
  <p:hf sldNum="0" hdr="0" ftr="0" dt="0"/>
  <p:txStyles>
    <p:titleStyle>
      <a:lvl1pPr algn="l" defTabSz="914400" rtl="0" eaLnBrk="1" latinLnBrk="0" hangingPunct="1">
        <a:spcBef>
          <a:spcPct val="0"/>
        </a:spcBef>
        <a:buNone/>
        <a:defRPr sz="4000" kern="1200" spc="-100" baseline="0">
          <a:solidFill>
            <a:schemeClr val="tx2"/>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700342"/>
            <a:ext cx="7848600" cy="2598484"/>
          </a:xfrm>
        </p:spPr>
        <p:txBody>
          <a:bodyPr/>
          <a:lstStyle/>
          <a:p>
            <a:pPr algn="ctr"/>
            <a:r>
              <a:rPr lang="en-US" dirty="0" smtClean="0">
                <a:solidFill>
                  <a:srgbClr val="3366FF"/>
                </a:solidFill>
              </a:rPr>
              <a:t>Sex offenders </a:t>
            </a:r>
            <a:br>
              <a:rPr lang="en-US" dirty="0" smtClean="0">
                <a:solidFill>
                  <a:srgbClr val="3366FF"/>
                </a:solidFill>
              </a:rPr>
            </a:br>
            <a:r>
              <a:rPr lang="en-US" dirty="0" smtClean="0">
                <a:solidFill>
                  <a:srgbClr val="3366FF"/>
                </a:solidFill>
              </a:rPr>
              <a:t>and </a:t>
            </a:r>
            <a:br>
              <a:rPr lang="en-US" dirty="0" smtClean="0">
                <a:solidFill>
                  <a:srgbClr val="3366FF"/>
                </a:solidFill>
              </a:rPr>
            </a:br>
            <a:r>
              <a:rPr lang="en-US" dirty="0" smtClean="0">
                <a:solidFill>
                  <a:srgbClr val="3366FF"/>
                </a:solidFill>
              </a:rPr>
              <a:t>VR Services</a:t>
            </a:r>
            <a:endParaRPr lang="en-US" dirty="0">
              <a:solidFill>
                <a:srgbClr val="3366FF"/>
              </a:solidFill>
            </a:endParaRPr>
          </a:p>
        </p:txBody>
      </p:sp>
    </p:spTree>
    <p:extLst>
      <p:ext uri="{BB962C8B-B14F-4D97-AF65-F5344CB8AC3E}">
        <p14:creationId xmlns:p14="http://schemas.microsoft.com/office/powerpoint/2010/main" val="4151758043"/>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15 YEARS – not punishable by imprisonment for more than one year</a:t>
            </a:r>
          </a:p>
          <a:p>
            <a:pPr marL="0" indent="0">
              <a:buNone/>
            </a:pPr>
            <a:endParaRPr lang="en-US" dirty="0" smtClean="0"/>
          </a:p>
          <a:p>
            <a:r>
              <a:rPr lang="en-US" dirty="0" smtClean="0"/>
              <a:t>25 YEARS – punishable by imprisonment for more than one year</a:t>
            </a:r>
          </a:p>
          <a:p>
            <a:pPr marL="0" indent="0">
              <a:buNone/>
            </a:pPr>
            <a:endParaRPr lang="en-US" dirty="0" smtClean="0"/>
          </a:p>
          <a:p>
            <a:r>
              <a:rPr lang="en-US" dirty="0" smtClean="0"/>
              <a:t>LIFE – punishable </a:t>
            </a:r>
            <a:r>
              <a:rPr lang="en-US" dirty="0"/>
              <a:t>by imprisonment for more than one year and was convicted of an aggravated offense or had a prior sex offense conviction or has been determined to be a lifetime registrant in another state, territory, commonwealth, or other jurisdiction of the United States </a:t>
            </a:r>
          </a:p>
        </p:txBody>
      </p:sp>
      <p:sp>
        <p:nvSpPr>
          <p:cNvPr id="4" name="TextBox 3"/>
          <p:cNvSpPr txBox="1"/>
          <p:nvPr/>
        </p:nvSpPr>
        <p:spPr>
          <a:xfrm>
            <a:off x="1139477" y="511690"/>
            <a:ext cx="6338336" cy="1077218"/>
          </a:xfrm>
          <a:prstGeom prst="rect">
            <a:avLst/>
          </a:prstGeom>
          <a:noFill/>
        </p:spPr>
        <p:txBody>
          <a:bodyPr wrap="square" rtlCol="0">
            <a:spAutoFit/>
          </a:bodyPr>
          <a:lstStyle/>
          <a:p>
            <a:r>
              <a:rPr lang="en-US" sz="2800" b="1" dirty="0"/>
              <a:t>REPORTING GUIDELINES: </a:t>
            </a:r>
          </a:p>
          <a:p>
            <a:r>
              <a:rPr lang="en-US" b="1" dirty="0">
                <a:solidFill>
                  <a:srgbClr val="D2533C"/>
                </a:solidFill>
              </a:rPr>
              <a:t>effective Jan 1, 2010</a:t>
            </a:r>
            <a:r>
              <a:rPr lang="en-US" dirty="0">
                <a:solidFill>
                  <a:srgbClr val="D2533C"/>
                </a:solidFill>
              </a:rPr>
              <a:t> </a:t>
            </a:r>
            <a:endParaRPr lang="en-US" b="1" dirty="0">
              <a:solidFill>
                <a:srgbClr val="D2533C"/>
              </a:solidFill>
            </a:endParaRPr>
          </a:p>
          <a:p>
            <a:endParaRPr lang="en-US" dirty="0"/>
          </a:p>
        </p:txBody>
      </p:sp>
    </p:spTree>
    <p:extLst>
      <p:ext uri="{BB962C8B-B14F-4D97-AF65-F5344CB8AC3E}">
        <p14:creationId xmlns:p14="http://schemas.microsoft.com/office/powerpoint/2010/main" val="4052787585"/>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445126" y="628654"/>
            <a:ext cx="4391731" cy="523220"/>
          </a:xfrm>
          <a:prstGeom prst="rect">
            <a:avLst/>
          </a:prstGeom>
          <a:noFill/>
        </p:spPr>
        <p:txBody>
          <a:bodyPr wrap="square" rtlCol="0">
            <a:spAutoFit/>
          </a:bodyPr>
          <a:lstStyle/>
          <a:p>
            <a:pPr algn="ctr"/>
            <a:r>
              <a:rPr lang="en-US" sz="2800" b="1" dirty="0" smtClean="0"/>
              <a:t>Federal Requirements</a:t>
            </a:r>
            <a:endParaRPr lang="en-US" sz="2800" b="1" dirty="0"/>
          </a:p>
        </p:txBody>
      </p:sp>
      <p:sp>
        <p:nvSpPr>
          <p:cNvPr id="5" name="TextBox 4"/>
          <p:cNvSpPr txBox="1"/>
          <p:nvPr/>
        </p:nvSpPr>
        <p:spPr>
          <a:xfrm>
            <a:off x="1827910" y="1628759"/>
            <a:ext cx="5875424" cy="3139321"/>
          </a:xfrm>
          <a:prstGeom prst="rect">
            <a:avLst/>
          </a:prstGeom>
          <a:noFill/>
        </p:spPr>
        <p:txBody>
          <a:bodyPr wrap="square" rtlCol="0">
            <a:spAutoFit/>
          </a:bodyPr>
          <a:lstStyle/>
          <a:p>
            <a:r>
              <a:rPr lang="en-US" b="1" i="1" dirty="0" err="1"/>
              <a:t>Wetterling</a:t>
            </a:r>
            <a:r>
              <a:rPr lang="en-US" b="1" i="1" dirty="0"/>
              <a:t> </a:t>
            </a:r>
            <a:r>
              <a:rPr lang="en-US" b="1" i="1" dirty="0" smtClean="0"/>
              <a:t>Act</a:t>
            </a:r>
          </a:p>
          <a:p>
            <a:endParaRPr lang="en-US" b="1" i="1" dirty="0"/>
          </a:p>
          <a:p>
            <a:r>
              <a:rPr lang="en-US" b="1" i="1" dirty="0"/>
              <a:t>Megan’s </a:t>
            </a:r>
            <a:r>
              <a:rPr lang="en-US" b="1" i="1" dirty="0" smtClean="0"/>
              <a:t>Law</a:t>
            </a:r>
          </a:p>
          <a:p>
            <a:endParaRPr lang="en-US" b="1" i="1" dirty="0"/>
          </a:p>
          <a:p>
            <a:r>
              <a:rPr lang="en-US" b="1" i="1" dirty="0"/>
              <a:t>The Pam </a:t>
            </a:r>
            <a:r>
              <a:rPr lang="en-US" b="1" i="1" dirty="0" err="1"/>
              <a:t>Lychner</a:t>
            </a:r>
            <a:r>
              <a:rPr lang="en-US" b="1" i="1" dirty="0"/>
              <a:t> </a:t>
            </a:r>
            <a:r>
              <a:rPr lang="en-US" b="1" i="1" dirty="0" smtClean="0"/>
              <a:t>Act</a:t>
            </a:r>
          </a:p>
          <a:p>
            <a:endParaRPr lang="en-US" b="1" i="1" dirty="0"/>
          </a:p>
          <a:p>
            <a:r>
              <a:rPr lang="en-US" b="1" i="1" dirty="0"/>
              <a:t>1998 </a:t>
            </a:r>
            <a:r>
              <a:rPr lang="en-US" b="1" i="1" dirty="0" smtClean="0"/>
              <a:t>Amendments</a:t>
            </a:r>
          </a:p>
          <a:p>
            <a:endParaRPr lang="en-US" b="1" i="1" dirty="0"/>
          </a:p>
          <a:p>
            <a:r>
              <a:rPr lang="en-US" b="1" i="1" dirty="0"/>
              <a:t>National Sex Offender </a:t>
            </a:r>
            <a:r>
              <a:rPr lang="en-US" b="1" i="1" dirty="0" smtClean="0"/>
              <a:t>Registry</a:t>
            </a:r>
          </a:p>
          <a:p>
            <a:endParaRPr lang="en-US" b="1" i="1" dirty="0"/>
          </a:p>
          <a:p>
            <a:r>
              <a:rPr lang="en-US" b="1" i="1" dirty="0" smtClean="0"/>
              <a:t>Adam Walsh Child Protection and Safety Act</a:t>
            </a:r>
            <a:r>
              <a:rPr lang="en-US" dirty="0" smtClean="0"/>
              <a:t>  </a:t>
            </a:r>
            <a:endParaRPr lang="en-US" dirty="0"/>
          </a:p>
        </p:txBody>
      </p:sp>
    </p:spTree>
    <p:extLst>
      <p:ext uri="{BB962C8B-B14F-4D97-AF65-F5344CB8AC3E}">
        <p14:creationId xmlns:p14="http://schemas.microsoft.com/office/powerpoint/2010/main" val="505836241"/>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697345" y="569769"/>
            <a:ext cx="5614294" cy="523220"/>
          </a:xfrm>
          <a:prstGeom prst="rect">
            <a:avLst/>
          </a:prstGeom>
          <a:noFill/>
        </p:spPr>
        <p:txBody>
          <a:bodyPr wrap="square" rtlCol="0">
            <a:spAutoFit/>
          </a:bodyPr>
          <a:lstStyle/>
          <a:p>
            <a:pPr algn="ctr"/>
            <a:r>
              <a:rPr lang="en-US" sz="2800" b="1" dirty="0" smtClean="0"/>
              <a:t>VR Sex Offender Policy</a:t>
            </a:r>
            <a:endParaRPr lang="en-US" sz="2800" b="1" dirty="0"/>
          </a:p>
        </p:txBody>
      </p:sp>
      <p:sp>
        <p:nvSpPr>
          <p:cNvPr id="4" name="TextBox 3"/>
          <p:cNvSpPr txBox="1"/>
          <p:nvPr/>
        </p:nvSpPr>
        <p:spPr>
          <a:xfrm>
            <a:off x="1697345" y="2017932"/>
            <a:ext cx="6373945" cy="1200329"/>
          </a:xfrm>
          <a:prstGeom prst="rect">
            <a:avLst/>
          </a:prstGeom>
          <a:noFill/>
        </p:spPr>
        <p:txBody>
          <a:bodyPr wrap="square" rtlCol="0">
            <a:spAutoFit/>
          </a:bodyPr>
          <a:lstStyle/>
          <a:p>
            <a:r>
              <a:rPr lang="en-US" dirty="0" smtClean="0"/>
              <a:t>Discussion Points:</a:t>
            </a:r>
          </a:p>
          <a:p>
            <a:endParaRPr lang="en-US" dirty="0"/>
          </a:p>
          <a:p>
            <a:pPr marL="285750" indent="-285750">
              <a:buFont typeface="Arial"/>
              <a:buChar char="•"/>
            </a:pPr>
            <a:r>
              <a:rPr lang="en-US" dirty="0" smtClean="0"/>
              <a:t>When is it best to discuss the nature of a criminal record?</a:t>
            </a:r>
          </a:p>
          <a:p>
            <a:endParaRPr lang="en-US" dirty="0"/>
          </a:p>
        </p:txBody>
      </p:sp>
      <p:sp>
        <p:nvSpPr>
          <p:cNvPr id="2" name="TextBox 1"/>
          <p:cNvSpPr txBox="1"/>
          <p:nvPr/>
        </p:nvSpPr>
        <p:spPr>
          <a:xfrm>
            <a:off x="1697345" y="2967547"/>
            <a:ext cx="6373945" cy="923330"/>
          </a:xfrm>
          <a:prstGeom prst="rect">
            <a:avLst/>
          </a:prstGeom>
          <a:noFill/>
        </p:spPr>
        <p:txBody>
          <a:bodyPr wrap="square" rtlCol="0">
            <a:spAutoFit/>
          </a:bodyPr>
          <a:lstStyle/>
          <a:p>
            <a:pPr marL="285750" indent="-285750">
              <a:buFont typeface="Arial"/>
              <a:buChar char="•"/>
            </a:pPr>
            <a:r>
              <a:rPr lang="en-US" dirty="0"/>
              <a:t>What can help prompt a client to disclose if he/she has a sex offense?</a:t>
            </a:r>
          </a:p>
          <a:p>
            <a:endParaRPr lang="en-US" dirty="0"/>
          </a:p>
        </p:txBody>
      </p:sp>
      <p:sp>
        <p:nvSpPr>
          <p:cNvPr id="5" name="TextBox 4"/>
          <p:cNvSpPr txBox="1"/>
          <p:nvPr/>
        </p:nvSpPr>
        <p:spPr>
          <a:xfrm>
            <a:off x="1697345" y="3596667"/>
            <a:ext cx="6373945" cy="923330"/>
          </a:xfrm>
          <a:prstGeom prst="rect">
            <a:avLst/>
          </a:prstGeom>
          <a:noFill/>
        </p:spPr>
        <p:txBody>
          <a:bodyPr wrap="square" rtlCol="0">
            <a:spAutoFit/>
          </a:bodyPr>
          <a:lstStyle/>
          <a:p>
            <a:pPr marL="285750" indent="-285750">
              <a:buFont typeface="Arial"/>
              <a:buChar char="•"/>
            </a:pPr>
            <a:r>
              <a:rPr lang="en-US" dirty="0"/>
              <a:t>A client needs to be compliant with the registry in order to receive VR services.  T/F</a:t>
            </a:r>
          </a:p>
          <a:p>
            <a:endParaRPr lang="en-US" dirty="0"/>
          </a:p>
        </p:txBody>
      </p:sp>
      <p:sp>
        <p:nvSpPr>
          <p:cNvPr id="6" name="TextBox 5"/>
          <p:cNvSpPr txBox="1"/>
          <p:nvPr/>
        </p:nvSpPr>
        <p:spPr>
          <a:xfrm>
            <a:off x="1697345" y="4270723"/>
            <a:ext cx="6278989" cy="923330"/>
          </a:xfrm>
          <a:prstGeom prst="rect">
            <a:avLst/>
          </a:prstGeom>
          <a:noFill/>
        </p:spPr>
        <p:txBody>
          <a:bodyPr wrap="square" rtlCol="0">
            <a:spAutoFit/>
          </a:bodyPr>
          <a:lstStyle/>
          <a:p>
            <a:pPr marL="285750" indent="-285750">
              <a:buFont typeface="Arial"/>
              <a:buChar char="•"/>
            </a:pPr>
            <a:r>
              <a:rPr lang="en-US" dirty="0"/>
              <a:t>What are Employer Suitability Factors and how can they be used in career planning?</a:t>
            </a:r>
          </a:p>
          <a:p>
            <a:endParaRPr lang="en-US" dirty="0"/>
          </a:p>
        </p:txBody>
      </p:sp>
    </p:spTree>
    <p:extLst>
      <p:ext uri="{BB962C8B-B14F-4D97-AF65-F5344CB8AC3E}">
        <p14:creationId xmlns:p14="http://schemas.microsoft.com/office/powerpoint/2010/main" val="4061336910"/>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anim calcmode="lin" valueType="num">
                                      <p:cBhvr additive="base">
                                        <p:cTn id="19" dur="500" fill="hold"/>
                                        <p:tgtEl>
                                          <p:spTgt spid="6"/>
                                        </p:tgtEl>
                                        <p:attrNameLst>
                                          <p:attrName>ppt_x</p:attrName>
                                        </p:attrNameLst>
                                      </p:cBhvr>
                                      <p:tavLst>
                                        <p:tav tm="0">
                                          <p:val>
                                            <p:strVal val="#ppt_x"/>
                                          </p:val>
                                        </p:tav>
                                        <p:tav tm="100000">
                                          <p:val>
                                            <p:strVal val="#ppt_x"/>
                                          </p:val>
                                        </p:tav>
                                      </p:tavLst>
                                    </p:anim>
                                    <p:anim calcmode="lin" valueType="num">
                                      <p:cBhvr additive="base">
                                        <p:cTn id="20"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 grpId="0"/>
      <p:bldP spid="6"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053431" y="997096"/>
            <a:ext cx="4640992" cy="523220"/>
          </a:xfrm>
          <a:prstGeom prst="rect">
            <a:avLst/>
          </a:prstGeom>
          <a:noFill/>
        </p:spPr>
        <p:txBody>
          <a:bodyPr wrap="square" rtlCol="0">
            <a:spAutoFit/>
          </a:bodyPr>
          <a:lstStyle/>
          <a:p>
            <a:pPr algn="ctr"/>
            <a:r>
              <a:rPr lang="en-US" sz="2800" b="1" dirty="0" smtClean="0"/>
              <a:t>NVR Case Scenarios</a:t>
            </a:r>
            <a:endParaRPr lang="en-US" sz="2800" b="1" dirty="0"/>
          </a:p>
        </p:txBody>
      </p:sp>
      <p:sp>
        <p:nvSpPr>
          <p:cNvPr id="2" name="TextBox 1"/>
          <p:cNvSpPr txBox="1"/>
          <p:nvPr/>
        </p:nvSpPr>
        <p:spPr>
          <a:xfrm>
            <a:off x="1483693" y="2480869"/>
            <a:ext cx="5768598" cy="369332"/>
          </a:xfrm>
          <a:prstGeom prst="rect">
            <a:avLst/>
          </a:prstGeom>
          <a:noFill/>
        </p:spPr>
        <p:txBody>
          <a:bodyPr wrap="square" rtlCol="0">
            <a:spAutoFit/>
          </a:bodyPr>
          <a:lstStyle/>
          <a:p>
            <a:endParaRPr lang="en-US"/>
          </a:p>
        </p:txBody>
      </p:sp>
      <p:sp>
        <p:nvSpPr>
          <p:cNvPr id="3" name="TextBox 2"/>
          <p:cNvSpPr txBox="1"/>
          <p:nvPr/>
        </p:nvSpPr>
        <p:spPr>
          <a:xfrm>
            <a:off x="1709215" y="2279076"/>
            <a:ext cx="5697381" cy="3744102"/>
          </a:xfrm>
          <a:prstGeom prst="rect">
            <a:avLst/>
          </a:prstGeom>
          <a:noFill/>
        </p:spPr>
        <p:txBody>
          <a:bodyPr wrap="square" rtlCol="0">
            <a:spAutoFit/>
          </a:bodyPr>
          <a:lstStyle/>
          <a:p>
            <a:pPr marL="285750" indent="-285750">
              <a:lnSpc>
                <a:spcPct val="110000"/>
              </a:lnSpc>
              <a:buFont typeface="Wingdings" charset="2"/>
              <a:buChar char="²"/>
            </a:pPr>
            <a:r>
              <a:rPr lang="en-US" dirty="0" smtClean="0"/>
              <a:t>Post Secondary goals: Education, CNA, IT – Support it?</a:t>
            </a:r>
          </a:p>
          <a:p>
            <a:pPr>
              <a:lnSpc>
                <a:spcPct val="110000"/>
              </a:lnSpc>
            </a:pPr>
            <a:endParaRPr lang="en-US" dirty="0" smtClean="0"/>
          </a:p>
          <a:p>
            <a:pPr marL="285750" indent="-285750">
              <a:lnSpc>
                <a:spcPct val="110000"/>
              </a:lnSpc>
              <a:buFont typeface="Wingdings" charset="2"/>
              <a:buChar char="²"/>
            </a:pPr>
            <a:r>
              <a:rPr lang="en-US" dirty="0" smtClean="0"/>
              <a:t>A client gets employment without VR direct placement and advocacy and requires retention services – provide or not?</a:t>
            </a:r>
          </a:p>
          <a:p>
            <a:pPr marL="285750" indent="-285750">
              <a:lnSpc>
                <a:spcPct val="110000"/>
              </a:lnSpc>
              <a:buFont typeface="Wingdings" charset="2"/>
              <a:buChar char="²"/>
            </a:pPr>
            <a:endParaRPr lang="en-US" dirty="0"/>
          </a:p>
          <a:p>
            <a:pPr marL="285750" indent="-285750">
              <a:lnSpc>
                <a:spcPct val="110000"/>
              </a:lnSpc>
              <a:buFont typeface="Wingdings" charset="2"/>
              <a:buChar char="²"/>
            </a:pPr>
            <a:r>
              <a:rPr lang="en-US" dirty="0" smtClean="0"/>
              <a:t>Self employment goals – considerations?</a:t>
            </a:r>
          </a:p>
          <a:p>
            <a:pPr marL="285750" indent="-285750">
              <a:lnSpc>
                <a:spcPct val="110000"/>
              </a:lnSpc>
              <a:buFont typeface="Wingdings" charset="2"/>
              <a:buChar char="²"/>
            </a:pPr>
            <a:endParaRPr lang="en-US" dirty="0"/>
          </a:p>
          <a:p>
            <a:pPr marL="285750" indent="-285750">
              <a:lnSpc>
                <a:spcPct val="110000"/>
              </a:lnSpc>
              <a:buFont typeface="Wingdings" charset="2"/>
              <a:buChar char="²"/>
            </a:pPr>
            <a:r>
              <a:rPr lang="en-US" dirty="0" smtClean="0"/>
              <a:t>Others??</a:t>
            </a:r>
          </a:p>
          <a:p>
            <a:pPr marL="285750" indent="-285750">
              <a:lnSpc>
                <a:spcPct val="110000"/>
              </a:lnSpc>
              <a:buFont typeface="Wingdings" charset="2"/>
              <a:buChar char="²"/>
            </a:pPr>
            <a:endParaRPr lang="en-US" dirty="0"/>
          </a:p>
          <a:p>
            <a:pPr marL="285750" indent="-285750">
              <a:lnSpc>
                <a:spcPct val="110000"/>
              </a:lnSpc>
              <a:buFont typeface="Wingdings" charset="2"/>
              <a:buChar char="²"/>
            </a:pPr>
            <a:endParaRPr lang="en-US" dirty="0"/>
          </a:p>
        </p:txBody>
      </p:sp>
    </p:spTree>
    <p:extLst>
      <p:ext uri="{BB962C8B-B14F-4D97-AF65-F5344CB8AC3E}">
        <p14:creationId xmlns:p14="http://schemas.microsoft.com/office/powerpoint/2010/main" val="4171349215"/>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089040" y="1127668"/>
            <a:ext cx="4878382" cy="954107"/>
          </a:xfrm>
          <a:prstGeom prst="rect">
            <a:avLst/>
          </a:prstGeom>
          <a:noFill/>
        </p:spPr>
        <p:txBody>
          <a:bodyPr wrap="square" rtlCol="0">
            <a:spAutoFit/>
          </a:bodyPr>
          <a:lstStyle/>
          <a:p>
            <a:pPr algn="ctr"/>
            <a:r>
              <a:rPr lang="en-US" sz="2800" dirty="0" smtClean="0"/>
              <a:t>Career Planning &amp; Placement Strategies</a:t>
            </a:r>
            <a:endParaRPr lang="en-US" sz="2800" dirty="0"/>
          </a:p>
        </p:txBody>
      </p:sp>
      <p:sp>
        <p:nvSpPr>
          <p:cNvPr id="5" name="TextBox 4"/>
          <p:cNvSpPr txBox="1"/>
          <p:nvPr/>
        </p:nvSpPr>
        <p:spPr>
          <a:xfrm>
            <a:off x="1175085" y="2184114"/>
            <a:ext cx="6694423" cy="3139321"/>
          </a:xfrm>
          <a:prstGeom prst="rect">
            <a:avLst/>
          </a:prstGeom>
          <a:noFill/>
        </p:spPr>
        <p:txBody>
          <a:bodyPr wrap="square" rtlCol="0">
            <a:spAutoFit/>
          </a:bodyPr>
          <a:lstStyle/>
          <a:p>
            <a:endParaRPr lang="en-US" dirty="0"/>
          </a:p>
          <a:p>
            <a:pPr marL="285750" indent="-285750">
              <a:buFont typeface="Arial"/>
              <a:buChar char="•"/>
            </a:pPr>
            <a:r>
              <a:rPr lang="en-US" dirty="0"/>
              <a:t>When client is under community supervision: using treatment plan and relapse triggers to assist in decision </a:t>
            </a:r>
            <a:r>
              <a:rPr lang="en-US" dirty="0" smtClean="0"/>
              <a:t>making</a:t>
            </a:r>
          </a:p>
          <a:p>
            <a:pPr marL="285750" indent="-285750">
              <a:buFont typeface="Arial"/>
              <a:buChar char="•"/>
            </a:pPr>
            <a:endParaRPr lang="en-US" dirty="0"/>
          </a:p>
          <a:p>
            <a:pPr marL="285750" indent="-285750">
              <a:buFont typeface="Arial"/>
              <a:buChar char="•"/>
            </a:pPr>
            <a:r>
              <a:rPr lang="en-US" dirty="0" smtClean="0"/>
              <a:t>JSS: discussing how to disclose the offense on an application and in an interview</a:t>
            </a:r>
          </a:p>
          <a:p>
            <a:pPr marL="285750" indent="-285750">
              <a:buFont typeface="Arial"/>
              <a:buChar char="•"/>
            </a:pPr>
            <a:endParaRPr lang="en-US" dirty="0"/>
          </a:p>
          <a:p>
            <a:pPr marL="285750" indent="-285750">
              <a:buFont typeface="Arial"/>
              <a:buChar char="•"/>
            </a:pPr>
            <a:r>
              <a:rPr lang="en-US" dirty="0" smtClean="0"/>
              <a:t>Using registrant information in career planning to identify employer suitability factors</a:t>
            </a:r>
          </a:p>
          <a:p>
            <a:pPr marL="285750" indent="-285750">
              <a:buFont typeface="Arial"/>
              <a:buChar char="•"/>
            </a:pPr>
            <a:endParaRPr lang="en-US" dirty="0"/>
          </a:p>
          <a:p>
            <a:pPr marL="285750" indent="-285750">
              <a:buFont typeface="Arial"/>
              <a:buChar char="•"/>
            </a:pPr>
            <a:r>
              <a:rPr lang="en-US" dirty="0" smtClean="0"/>
              <a:t>Others?</a:t>
            </a:r>
          </a:p>
        </p:txBody>
      </p:sp>
    </p:spTree>
    <p:extLst>
      <p:ext uri="{BB962C8B-B14F-4D97-AF65-F5344CB8AC3E}">
        <p14:creationId xmlns:p14="http://schemas.microsoft.com/office/powerpoint/2010/main" val="3341764408"/>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Questions??</a:t>
            </a:r>
            <a:endParaRPr lang="en-US" dirty="0"/>
          </a:p>
        </p:txBody>
      </p:sp>
      <p:pic>
        <p:nvPicPr>
          <p:cNvPr id="4" name="Picture 3"/>
          <p:cNvPicPr>
            <a:picLocks noChangeAspect="1"/>
          </p:cNvPicPr>
          <p:nvPr/>
        </p:nvPicPr>
        <p:blipFill>
          <a:blip r:embed="rId2"/>
          <a:stretch>
            <a:fillRect/>
          </a:stretch>
        </p:blipFill>
        <p:spPr>
          <a:xfrm>
            <a:off x="2575691" y="2409702"/>
            <a:ext cx="4003395" cy="2987149"/>
          </a:xfrm>
          <a:prstGeom prst="rect">
            <a:avLst/>
          </a:prstGeom>
        </p:spPr>
      </p:pic>
    </p:spTree>
    <p:extLst>
      <p:ext uri="{BB962C8B-B14F-4D97-AF65-F5344CB8AC3E}">
        <p14:creationId xmlns:p14="http://schemas.microsoft.com/office/powerpoint/2010/main" val="2050928826"/>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445126" y="925875"/>
            <a:ext cx="4379862" cy="523220"/>
          </a:xfrm>
          <a:prstGeom prst="rect">
            <a:avLst/>
          </a:prstGeom>
          <a:noFill/>
        </p:spPr>
        <p:txBody>
          <a:bodyPr wrap="square" rtlCol="0">
            <a:spAutoFit/>
          </a:bodyPr>
          <a:lstStyle/>
          <a:p>
            <a:pPr algn="ctr"/>
            <a:r>
              <a:rPr lang="en-US" sz="2800" b="1" dirty="0" smtClean="0"/>
              <a:t>Goals of Discussion</a:t>
            </a:r>
            <a:endParaRPr lang="en-US" sz="2800" b="1" dirty="0"/>
          </a:p>
        </p:txBody>
      </p:sp>
      <p:sp>
        <p:nvSpPr>
          <p:cNvPr id="3" name="TextBox 2"/>
          <p:cNvSpPr txBox="1"/>
          <p:nvPr/>
        </p:nvSpPr>
        <p:spPr>
          <a:xfrm>
            <a:off x="2041562" y="2267206"/>
            <a:ext cx="5068295" cy="2585323"/>
          </a:xfrm>
          <a:prstGeom prst="rect">
            <a:avLst/>
          </a:prstGeom>
          <a:noFill/>
        </p:spPr>
        <p:txBody>
          <a:bodyPr wrap="square" rtlCol="0">
            <a:spAutoFit/>
          </a:bodyPr>
          <a:lstStyle/>
          <a:p>
            <a:pPr marL="285750" indent="-285750">
              <a:buFont typeface="Arial"/>
              <a:buChar char="•"/>
            </a:pPr>
            <a:r>
              <a:rPr lang="en-US" dirty="0" smtClean="0"/>
              <a:t>Gain a firm understanding of the Nebraska Registry Law</a:t>
            </a:r>
          </a:p>
          <a:p>
            <a:endParaRPr lang="en-US" dirty="0" smtClean="0"/>
          </a:p>
          <a:p>
            <a:pPr marL="285750" indent="-285750">
              <a:buFont typeface="Arial"/>
              <a:buChar char="•"/>
            </a:pPr>
            <a:r>
              <a:rPr lang="en-US" dirty="0" smtClean="0"/>
              <a:t>Understand how NVR Sex offender policy and SOR law coincide</a:t>
            </a:r>
          </a:p>
          <a:p>
            <a:endParaRPr lang="en-US" dirty="0" smtClean="0"/>
          </a:p>
          <a:p>
            <a:pPr marL="285750" indent="-285750">
              <a:buFont typeface="Arial"/>
              <a:buChar char="•"/>
            </a:pPr>
            <a:r>
              <a:rPr lang="en-US" dirty="0" smtClean="0"/>
              <a:t>Develop insight related to case scenarios</a:t>
            </a:r>
          </a:p>
          <a:p>
            <a:endParaRPr lang="en-US" dirty="0" smtClean="0"/>
          </a:p>
          <a:p>
            <a:pPr marL="285750" indent="-285750">
              <a:buFont typeface="Arial"/>
              <a:buChar char="•"/>
            </a:pPr>
            <a:r>
              <a:rPr lang="en-US" dirty="0" smtClean="0"/>
              <a:t>Obtain further strategies for job placement</a:t>
            </a:r>
            <a:endParaRPr lang="en-US" dirty="0"/>
          </a:p>
        </p:txBody>
      </p:sp>
    </p:spTree>
    <p:extLst>
      <p:ext uri="{BB962C8B-B14F-4D97-AF65-F5344CB8AC3E}">
        <p14:creationId xmlns:p14="http://schemas.microsoft.com/office/powerpoint/2010/main" val="3242945787"/>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Myth # 1</a:t>
            </a:r>
            <a:endParaRPr lang="en-US" dirty="0"/>
          </a:p>
        </p:txBody>
      </p:sp>
      <p:sp>
        <p:nvSpPr>
          <p:cNvPr id="3" name="Content Placeholder 2"/>
          <p:cNvSpPr>
            <a:spLocks noGrp="1"/>
          </p:cNvSpPr>
          <p:nvPr>
            <p:ph idx="1"/>
          </p:nvPr>
        </p:nvSpPr>
        <p:spPr>
          <a:xfrm>
            <a:off x="457200" y="1600200"/>
            <a:ext cx="8229600" cy="829365"/>
          </a:xfrm>
        </p:spPr>
        <p:txBody>
          <a:bodyPr/>
          <a:lstStyle/>
          <a:p>
            <a:r>
              <a:rPr lang="en-US" dirty="0"/>
              <a:t>J</a:t>
            </a:r>
            <a:r>
              <a:rPr lang="en-US" dirty="0" smtClean="0"/>
              <a:t>uveniles convicted of a sexually based crime are required to register.</a:t>
            </a:r>
            <a:endParaRPr lang="en-US" dirty="0"/>
          </a:p>
        </p:txBody>
      </p:sp>
      <p:sp>
        <p:nvSpPr>
          <p:cNvPr id="4" name="TextBox 3"/>
          <p:cNvSpPr txBox="1"/>
          <p:nvPr/>
        </p:nvSpPr>
        <p:spPr>
          <a:xfrm>
            <a:off x="457200" y="3765826"/>
            <a:ext cx="8229599" cy="1477328"/>
          </a:xfrm>
          <a:prstGeom prst="rect">
            <a:avLst/>
          </a:prstGeom>
          <a:noFill/>
        </p:spPr>
        <p:txBody>
          <a:bodyPr wrap="square" rtlCol="0">
            <a:spAutoFit/>
          </a:bodyPr>
          <a:lstStyle/>
          <a:p>
            <a:r>
              <a:rPr lang="en-US" dirty="0"/>
              <a:t> </a:t>
            </a:r>
            <a:r>
              <a:rPr lang="en-US" dirty="0" smtClean="0"/>
              <a:t> </a:t>
            </a:r>
          </a:p>
          <a:p>
            <a:r>
              <a:rPr lang="en-US" dirty="0" smtClean="0"/>
              <a:t>Unless </a:t>
            </a:r>
            <a:r>
              <a:rPr lang="en-US" dirty="0"/>
              <a:t>they are found guilty in adult court or they are an offender who enters the state and is required to register as a sex offender under the laws of another village, town, city, state, territory, commonwealth, or other jurisdiction of the United States.</a:t>
            </a:r>
          </a:p>
        </p:txBody>
      </p:sp>
    </p:spTree>
    <p:extLst>
      <p:ext uri="{BB962C8B-B14F-4D97-AF65-F5344CB8AC3E}">
        <p14:creationId xmlns:p14="http://schemas.microsoft.com/office/powerpoint/2010/main" val="2777898160"/>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Myth # 2	</a:t>
            </a:r>
            <a:endParaRPr lang="en-US" dirty="0"/>
          </a:p>
        </p:txBody>
      </p:sp>
      <p:sp>
        <p:nvSpPr>
          <p:cNvPr id="3" name="Content Placeholder 2"/>
          <p:cNvSpPr>
            <a:spLocks noGrp="1"/>
          </p:cNvSpPr>
          <p:nvPr>
            <p:ph idx="1"/>
          </p:nvPr>
        </p:nvSpPr>
        <p:spPr>
          <a:xfrm>
            <a:off x="457200" y="1600200"/>
            <a:ext cx="8229600" cy="785191"/>
          </a:xfrm>
        </p:spPr>
        <p:txBody>
          <a:bodyPr>
            <a:normAutofit lnSpcReduction="10000"/>
          </a:bodyPr>
          <a:lstStyle/>
          <a:p>
            <a:r>
              <a:rPr lang="en-US" dirty="0"/>
              <a:t>T</a:t>
            </a:r>
            <a:r>
              <a:rPr lang="en-US" dirty="0" smtClean="0"/>
              <a:t>here are restrictions as to where a Sex Offender can live.</a:t>
            </a:r>
            <a:endParaRPr lang="en-US" dirty="0"/>
          </a:p>
        </p:txBody>
      </p:sp>
      <p:sp>
        <p:nvSpPr>
          <p:cNvPr id="4" name="TextBox 3"/>
          <p:cNvSpPr txBox="1"/>
          <p:nvPr/>
        </p:nvSpPr>
        <p:spPr>
          <a:xfrm>
            <a:off x="154610" y="3191565"/>
            <a:ext cx="8735390" cy="1477328"/>
          </a:xfrm>
          <a:prstGeom prst="rect">
            <a:avLst/>
          </a:prstGeom>
          <a:noFill/>
        </p:spPr>
        <p:txBody>
          <a:bodyPr wrap="square" rtlCol="0">
            <a:spAutoFit/>
          </a:bodyPr>
          <a:lstStyle/>
          <a:p>
            <a:r>
              <a:rPr lang="en-US" dirty="0" smtClean="0"/>
              <a:t>Only to those cities or designated entities that pass such an ordinance which only applies to schools and daycares.  It is up to the local agencies to enforce restrictions if adopted.  This ONLY applies to sexual predators that moved to a reported address after July 2006.</a:t>
            </a:r>
          </a:p>
          <a:p>
            <a:endParaRPr lang="en-US" dirty="0"/>
          </a:p>
        </p:txBody>
      </p:sp>
      <p:sp>
        <p:nvSpPr>
          <p:cNvPr id="5" name="TextBox 4"/>
          <p:cNvSpPr txBox="1"/>
          <p:nvPr/>
        </p:nvSpPr>
        <p:spPr>
          <a:xfrm>
            <a:off x="154610" y="2606260"/>
            <a:ext cx="2712101" cy="369332"/>
          </a:xfrm>
          <a:prstGeom prst="rect">
            <a:avLst/>
          </a:prstGeom>
          <a:noFill/>
        </p:spPr>
        <p:txBody>
          <a:bodyPr wrap="none" rtlCol="0">
            <a:spAutoFit/>
          </a:bodyPr>
          <a:lstStyle/>
          <a:p>
            <a:r>
              <a:rPr lang="en-US" dirty="0" smtClean="0"/>
              <a:t>It is not </a:t>
            </a:r>
            <a:r>
              <a:rPr lang="en-US" dirty="0"/>
              <a:t>a state-wide </a:t>
            </a:r>
            <a:r>
              <a:rPr lang="en-US" dirty="0" smtClean="0"/>
              <a:t>law!</a:t>
            </a:r>
            <a:endParaRPr lang="en-US" dirty="0"/>
          </a:p>
        </p:txBody>
      </p:sp>
    </p:spTree>
    <p:extLst>
      <p:ext uri="{BB962C8B-B14F-4D97-AF65-F5344CB8AC3E}">
        <p14:creationId xmlns:p14="http://schemas.microsoft.com/office/powerpoint/2010/main" val="355244895"/>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Myth # 3</a:t>
            </a:r>
            <a:endParaRPr lang="en-US" dirty="0"/>
          </a:p>
        </p:txBody>
      </p:sp>
      <p:sp>
        <p:nvSpPr>
          <p:cNvPr id="3" name="Content Placeholder 2"/>
          <p:cNvSpPr>
            <a:spLocks noGrp="1"/>
          </p:cNvSpPr>
          <p:nvPr>
            <p:ph idx="1"/>
          </p:nvPr>
        </p:nvSpPr>
        <p:spPr>
          <a:xfrm>
            <a:off x="457200" y="1600200"/>
            <a:ext cx="8229600" cy="619539"/>
          </a:xfrm>
        </p:spPr>
        <p:txBody>
          <a:bodyPr>
            <a:normAutofit fontScale="85000" lnSpcReduction="20000"/>
          </a:bodyPr>
          <a:lstStyle/>
          <a:p>
            <a:r>
              <a:rPr lang="en-US" dirty="0" smtClean="0"/>
              <a:t>Sex offenders have many restrictions including where they can work and attending certain events.</a:t>
            </a:r>
            <a:endParaRPr lang="en-US" dirty="0"/>
          </a:p>
        </p:txBody>
      </p:sp>
      <p:sp>
        <p:nvSpPr>
          <p:cNvPr id="4" name="TextBox 3"/>
          <p:cNvSpPr txBox="1"/>
          <p:nvPr/>
        </p:nvSpPr>
        <p:spPr>
          <a:xfrm>
            <a:off x="457200" y="2519206"/>
            <a:ext cx="8229600" cy="646331"/>
          </a:xfrm>
          <a:prstGeom prst="rect">
            <a:avLst/>
          </a:prstGeom>
          <a:noFill/>
        </p:spPr>
        <p:txBody>
          <a:bodyPr wrap="square" rtlCol="0">
            <a:spAutoFit/>
          </a:bodyPr>
          <a:lstStyle/>
          <a:p>
            <a:r>
              <a:rPr lang="en-US" dirty="0"/>
              <a:t>The Nebraska Sex Offender Registration law </a:t>
            </a:r>
            <a:r>
              <a:rPr lang="en-US" dirty="0">
                <a:solidFill>
                  <a:srgbClr val="FF0000"/>
                </a:solidFill>
              </a:rPr>
              <a:t>does not </a:t>
            </a:r>
            <a:r>
              <a:rPr lang="en-US" dirty="0"/>
              <a:t>have any restrictions on registered sex offenders. </a:t>
            </a:r>
          </a:p>
        </p:txBody>
      </p:sp>
    </p:spTree>
    <p:extLst>
      <p:ext uri="{BB962C8B-B14F-4D97-AF65-F5344CB8AC3E}">
        <p14:creationId xmlns:p14="http://schemas.microsoft.com/office/powerpoint/2010/main" val="2507844718"/>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Myth # 4</a:t>
            </a:r>
            <a:endParaRPr lang="en-US" dirty="0"/>
          </a:p>
        </p:txBody>
      </p:sp>
      <p:sp>
        <p:nvSpPr>
          <p:cNvPr id="5" name="TextBox 4"/>
          <p:cNvSpPr txBox="1"/>
          <p:nvPr/>
        </p:nvSpPr>
        <p:spPr>
          <a:xfrm>
            <a:off x="1008911" y="2136633"/>
            <a:ext cx="6931814" cy="400110"/>
          </a:xfrm>
          <a:prstGeom prst="rect">
            <a:avLst/>
          </a:prstGeom>
          <a:noFill/>
        </p:spPr>
        <p:txBody>
          <a:bodyPr wrap="square" rtlCol="0">
            <a:spAutoFit/>
          </a:bodyPr>
          <a:lstStyle/>
          <a:p>
            <a:pPr marL="342900" indent="-342900">
              <a:buFont typeface="Arial"/>
              <a:buChar char="•"/>
            </a:pPr>
            <a:r>
              <a:rPr lang="en-US" sz="2000" dirty="0" smtClean="0"/>
              <a:t>Most sex offenders reoffend.</a:t>
            </a:r>
            <a:endParaRPr lang="en-US" sz="2000" dirty="0"/>
          </a:p>
        </p:txBody>
      </p:sp>
      <p:sp>
        <p:nvSpPr>
          <p:cNvPr id="6" name="TextBox 5"/>
          <p:cNvSpPr txBox="1"/>
          <p:nvPr/>
        </p:nvSpPr>
        <p:spPr>
          <a:xfrm>
            <a:off x="1198824" y="3715368"/>
            <a:ext cx="6243380" cy="400110"/>
          </a:xfrm>
          <a:prstGeom prst="rect">
            <a:avLst/>
          </a:prstGeom>
          <a:noFill/>
        </p:spPr>
        <p:txBody>
          <a:bodyPr wrap="square" rtlCol="0">
            <a:spAutoFit/>
          </a:bodyPr>
          <a:lstStyle/>
          <a:p>
            <a:r>
              <a:rPr lang="en-US" sz="2000" dirty="0"/>
              <a:t>Reconviction data suggest that this is not the case.</a:t>
            </a:r>
          </a:p>
        </p:txBody>
      </p:sp>
      <p:sp>
        <p:nvSpPr>
          <p:cNvPr id="7" name="TextBox 6"/>
          <p:cNvSpPr txBox="1"/>
          <p:nvPr/>
        </p:nvSpPr>
        <p:spPr>
          <a:xfrm>
            <a:off x="1198824" y="4463190"/>
            <a:ext cx="5933013" cy="1015663"/>
          </a:xfrm>
          <a:prstGeom prst="rect">
            <a:avLst/>
          </a:prstGeom>
          <a:noFill/>
        </p:spPr>
        <p:txBody>
          <a:bodyPr wrap="square" rtlCol="0">
            <a:spAutoFit/>
          </a:bodyPr>
          <a:lstStyle/>
          <a:p>
            <a:r>
              <a:rPr lang="en-US" sz="2000" dirty="0"/>
              <a:t>It is noteworthy that recidivism rates for sex offenders are lower than for the general criminal population.</a:t>
            </a:r>
          </a:p>
        </p:txBody>
      </p:sp>
    </p:spTree>
    <p:extLst>
      <p:ext uri="{BB962C8B-B14F-4D97-AF65-F5344CB8AC3E}">
        <p14:creationId xmlns:p14="http://schemas.microsoft.com/office/powerpoint/2010/main" val="3631042164"/>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732953" y="779364"/>
            <a:ext cx="4961470" cy="461665"/>
          </a:xfrm>
          <a:prstGeom prst="rect">
            <a:avLst/>
          </a:prstGeom>
          <a:noFill/>
        </p:spPr>
        <p:txBody>
          <a:bodyPr wrap="square" rtlCol="0">
            <a:spAutoFit/>
          </a:bodyPr>
          <a:lstStyle/>
          <a:p>
            <a:pPr algn="ctr"/>
            <a:r>
              <a:rPr lang="en-US" sz="2400" b="1" dirty="0" smtClean="0">
                <a:solidFill>
                  <a:srgbClr val="000000"/>
                </a:solidFill>
              </a:rPr>
              <a:t>Goals of Registration</a:t>
            </a:r>
            <a:endParaRPr lang="en-US" sz="2400" b="1" dirty="0">
              <a:solidFill>
                <a:srgbClr val="000000"/>
              </a:solidFill>
            </a:endParaRPr>
          </a:p>
        </p:txBody>
      </p:sp>
      <p:sp>
        <p:nvSpPr>
          <p:cNvPr id="3" name="TextBox 2"/>
          <p:cNvSpPr txBox="1"/>
          <p:nvPr/>
        </p:nvSpPr>
        <p:spPr>
          <a:xfrm>
            <a:off x="1175085" y="1685566"/>
            <a:ext cx="6955553" cy="2246769"/>
          </a:xfrm>
          <a:prstGeom prst="rect">
            <a:avLst/>
          </a:prstGeom>
          <a:noFill/>
        </p:spPr>
        <p:txBody>
          <a:bodyPr wrap="square" rtlCol="0">
            <a:spAutoFit/>
          </a:bodyPr>
          <a:lstStyle/>
          <a:p>
            <a:pPr marL="285750" indent="-285750">
              <a:buFont typeface="Arial"/>
              <a:buChar char="•"/>
            </a:pPr>
            <a:r>
              <a:rPr lang="en-US" sz="2800" dirty="0"/>
              <a:t>deterring offenders from committing future crimes;</a:t>
            </a:r>
          </a:p>
          <a:p>
            <a:pPr marL="285750" indent="-285750">
              <a:buFont typeface="Arial"/>
              <a:buChar char="•"/>
            </a:pPr>
            <a:r>
              <a:rPr lang="en-US" sz="2800" dirty="0"/>
              <a:t>providing law enforcement with an additional investigative tool; and</a:t>
            </a:r>
          </a:p>
          <a:p>
            <a:pPr marL="285750" indent="-285750">
              <a:buFont typeface="Arial"/>
              <a:buChar char="•"/>
            </a:pPr>
            <a:r>
              <a:rPr lang="en-US" sz="2800" dirty="0"/>
              <a:t>increasing public </a:t>
            </a:r>
            <a:r>
              <a:rPr lang="en-US" sz="2800" dirty="0" smtClean="0"/>
              <a:t>awareness</a:t>
            </a:r>
            <a:endParaRPr lang="en-US" sz="2800" dirty="0"/>
          </a:p>
        </p:txBody>
      </p:sp>
    </p:spTree>
    <p:extLst>
      <p:ext uri="{BB962C8B-B14F-4D97-AF65-F5344CB8AC3E}">
        <p14:creationId xmlns:p14="http://schemas.microsoft.com/office/powerpoint/2010/main" val="1649521892"/>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422147"/>
            <a:ext cx="8229600" cy="2566236"/>
          </a:xfrm>
        </p:spPr>
        <p:txBody>
          <a:bodyPr>
            <a:normAutofit/>
          </a:bodyPr>
          <a:lstStyle/>
          <a:p>
            <a:r>
              <a:rPr lang="en-US" dirty="0"/>
              <a:t>All offenders will be required to register in 3 days at a Nebraska State Patrol location </a:t>
            </a:r>
            <a:r>
              <a:rPr lang="en-US"/>
              <a:t>or </a:t>
            </a:r>
            <a:r>
              <a:rPr lang="en-US" smtClean="0"/>
              <a:t>designated </a:t>
            </a:r>
            <a:r>
              <a:rPr lang="en-US" dirty="0"/>
              <a:t>law enforcement agency with AFIS (automated fingerprint systems) or prior to release from incarceration (local or state). In addition to the current registration data collected, the required information will also include:</a:t>
            </a:r>
          </a:p>
          <a:p>
            <a:endParaRPr lang="en-US" dirty="0"/>
          </a:p>
        </p:txBody>
      </p:sp>
      <p:sp>
        <p:nvSpPr>
          <p:cNvPr id="5" name="TextBox 4"/>
          <p:cNvSpPr txBox="1"/>
          <p:nvPr/>
        </p:nvSpPr>
        <p:spPr>
          <a:xfrm>
            <a:off x="2183996" y="621928"/>
            <a:ext cx="4913991" cy="800219"/>
          </a:xfrm>
          <a:prstGeom prst="rect">
            <a:avLst/>
          </a:prstGeom>
          <a:noFill/>
        </p:spPr>
        <p:txBody>
          <a:bodyPr wrap="square" rtlCol="0">
            <a:spAutoFit/>
          </a:bodyPr>
          <a:lstStyle/>
          <a:p>
            <a:r>
              <a:rPr lang="en-US" sz="2800" b="1" dirty="0" smtClean="0"/>
              <a:t>REPORTING GUIDELINES: </a:t>
            </a:r>
            <a:r>
              <a:rPr lang="en-US" b="1" dirty="0">
                <a:solidFill>
                  <a:srgbClr val="D2533C"/>
                </a:solidFill>
              </a:rPr>
              <a:t>effective Jan 1, 2010</a:t>
            </a:r>
            <a:r>
              <a:rPr lang="en-US" dirty="0">
                <a:solidFill>
                  <a:srgbClr val="D2533C"/>
                </a:solidFill>
              </a:rPr>
              <a:t> </a:t>
            </a:r>
            <a:endParaRPr lang="en-US" b="1" dirty="0">
              <a:solidFill>
                <a:srgbClr val="D2533C"/>
              </a:solidFill>
            </a:endParaRPr>
          </a:p>
        </p:txBody>
      </p:sp>
      <p:sp>
        <p:nvSpPr>
          <p:cNvPr id="2" name="TextBox 1"/>
          <p:cNvSpPr txBox="1"/>
          <p:nvPr/>
        </p:nvSpPr>
        <p:spPr>
          <a:xfrm>
            <a:off x="314765" y="3694939"/>
            <a:ext cx="8229600" cy="3139321"/>
          </a:xfrm>
          <a:prstGeom prst="rect">
            <a:avLst/>
          </a:prstGeom>
          <a:noFill/>
        </p:spPr>
        <p:txBody>
          <a:bodyPr wrap="square" rtlCol="0">
            <a:spAutoFit/>
          </a:bodyPr>
          <a:lstStyle/>
          <a:p>
            <a:pPr lvl="0"/>
            <a:r>
              <a:rPr lang="en-US" dirty="0"/>
              <a:t>ALL addresses that he or she lives or frequents</a:t>
            </a:r>
          </a:p>
          <a:p>
            <a:pPr lvl="0"/>
            <a:r>
              <a:rPr lang="en-US" dirty="0"/>
              <a:t>All employment locations</a:t>
            </a:r>
          </a:p>
          <a:p>
            <a:pPr lvl="0"/>
            <a:r>
              <a:rPr lang="en-US" dirty="0"/>
              <a:t>All school information</a:t>
            </a:r>
          </a:p>
          <a:p>
            <a:pPr lvl="0"/>
            <a:r>
              <a:rPr lang="en-US" dirty="0"/>
              <a:t>Travel &amp; immigration documents</a:t>
            </a:r>
          </a:p>
          <a:p>
            <a:pPr lvl="0"/>
            <a:r>
              <a:rPr lang="en-US" dirty="0"/>
              <a:t>Professional licensees or certificates</a:t>
            </a:r>
          </a:p>
          <a:p>
            <a:pPr lvl="0"/>
            <a:r>
              <a:rPr lang="en-US" dirty="0"/>
              <a:t>Remote communication device identifiers/addresses</a:t>
            </a:r>
          </a:p>
          <a:p>
            <a:pPr lvl="0"/>
            <a:r>
              <a:rPr lang="en-US" dirty="0"/>
              <a:t>Email addresses, chat room id, </a:t>
            </a:r>
            <a:r>
              <a:rPr lang="en-US" dirty="0" err="1"/>
              <a:t>etc</a:t>
            </a:r>
            <a:endParaRPr lang="en-US" dirty="0"/>
          </a:p>
          <a:p>
            <a:pPr lvl="0"/>
            <a:r>
              <a:rPr lang="en-US" dirty="0"/>
              <a:t>Signed consent form to search (if 6 or 7 is provided)</a:t>
            </a:r>
          </a:p>
          <a:p>
            <a:pPr lvl="0"/>
            <a:r>
              <a:rPr lang="en-US" dirty="0"/>
              <a:t>DNA sample</a:t>
            </a:r>
          </a:p>
          <a:p>
            <a:pPr lvl="0"/>
            <a:r>
              <a:rPr lang="en-US" dirty="0"/>
              <a:t>Palm prints in addition to fingerprints </a:t>
            </a:r>
          </a:p>
          <a:p>
            <a:endParaRPr lang="en-US" dirty="0"/>
          </a:p>
        </p:txBody>
      </p:sp>
    </p:spTree>
    <p:extLst>
      <p:ext uri="{BB962C8B-B14F-4D97-AF65-F5344CB8AC3E}">
        <p14:creationId xmlns:p14="http://schemas.microsoft.com/office/powerpoint/2010/main" val="2993019405"/>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dissolv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8229600" cy="1557269"/>
          </a:xfrm>
        </p:spPr>
        <p:txBody>
          <a:bodyPr/>
          <a:lstStyle/>
          <a:p>
            <a:r>
              <a:rPr lang="en-US" dirty="0"/>
              <a:t>All registration changes will take place in person at the sheriffs’ offices. The offender must report any change in residence/temporary residence, employment, or school on an approved form (NSP792)</a:t>
            </a:r>
            <a:r>
              <a:rPr lang="en-US" dirty="0" smtClean="0"/>
              <a:t>.</a:t>
            </a:r>
          </a:p>
          <a:p>
            <a:pPr marL="0" indent="0">
              <a:buNone/>
            </a:pPr>
            <a:endParaRPr lang="en-US" dirty="0"/>
          </a:p>
        </p:txBody>
      </p:sp>
      <p:sp>
        <p:nvSpPr>
          <p:cNvPr id="4" name="TextBox 3"/>
          <p:cNvSpPr txBox="1"/>
          <p:nvPr/>
        </p:nvSpPr>
        <p:spPr>
          <a:xfrm>
            <a:off x="1400606" y="700341"/>
            <a:ext cx="6195902" cy="1077218"/>
          </a:xfrm>
          <a:prstGeom prst="rect">
            <a:avLst/>
          </a:prstGeom>
          <a:noFill/>
        </p:spPr>
        <p:txBody>
          <a:bodyPr wrap="square" rtlCol="0">
            <a:spAutoFit/>
          </a:bodyPr>
          <a:lstStyle/>
          <a:p>
            <a:r>
              <a:rPr lang="en-US" sz="2800" b="1" dirty="0"/>
              <a:t>REPORTING GUIDELINES: </a:t>
            </a:r>
            <a:endParaRPr lang="en-US" sz="2800" b="1" dirty="0" smtClean="0"/>
          </a:p>
          <a:p>
            <a:r>
              <a:rPr lang="en-US" b="1" dirty="0" smtClean="0">
                <a:solidFill>
                  <a:srgbClr val="D2533C"/>
                </a:solidFill>
              </a:rPr>
              <a:t>effective </a:t>
            </a:r>
            <a:r>
              <a:rPr lang="en-US" b="1" dirty="0">
                <a:solidFill>
                  <a:srgbClr val="D2533C"/>
                </a:solidFill>
              </a:rPr>
              <a:t>Jan 1, 2010</a:t>
            </a:r>
            <a:r>
              <a:rPr lang="en-US" dirty="0">
                <a:solidFill>
                  <a:srgbClr val="D2533C"/>
                </a:solidFill>
              </a:rPr>
              <a:t> </a:t>
            </a:r>
            <a:endParaRPr lang="en-US" b="1" dirty="0">
              <a:solidFill>
                <a:srgbClr val="D2533C"/>
              </a:solidFill>
            </a:endParaRPr>
          </a:p>
          <a:p>
            <a:endParaRPr lang="en-US" dirty="0"/>
          </a:p>
        </p:txBody>
      </p:sp>
      <p:sp>
        <p:nvSpPr>
          <p:cNvPr id="5" name="TextBox 4"/>
          <p:cNvSpPr txBox="1"/>
          <p:nvPr/>
        </p:nvSpPr>
        <p:spPr>
          <a:xfrm>
            <a:off x="457200" y="3940902"/>
            <a:ext cx="8229600" cy="1754327"/>
          </a:xfrm>
          <a:prstGeom prst="rect">
            <a:avLst/>
          </a:prstGeom>
          <a:noFill/>
        </p:spPr>
        <p:txBody>
          <a:bodyPr wrap="square" rtlCol="0">
            <a:spAutoFit/>
          </a:bodyPr>
          <a:lstStyle/>
          <a:p>
            <a:r>
              <a:rPr lang="en-US" b="1" dirty="0"/>
              <a:t>New Registration Duration</a:t>
            </a:r>
            <a:r>
              <a:rPr lang="en-US" dirty="0"/>
              <a:t/>
            </a:r>
            <a:br>
              <a:rPr lang="en-US" dirty="0"/>
            </a:br>
            <a:r>
              <a:rPr lang="en-US" dirty="0"/>
              <a:t>Under the old law, offenders had to register for 10 years or life. The registration duration period will change to 15 years, 25 years or life as follows under the new law effective January 1, 2010 and those changes will apply to all sex offenders currently registered and those who were previously registered </a:t>
            </a:r>
          </a:p>
          <a:p>
            <a:endParaRPr lang="en-US" dirty="0"/>
          </a:p>
        </p:txBody>
      </p:sp>
    </p:spTree>
    <p:extLst>
      <p:ext uri="{BB962C8B-B14F-4D97-AF65-F5344CB8AC3E}">
        <p14:creationId xmlns:p14="http://schemas.microsoft.com/office/powerpoint/2010/main" val="3727109815"/>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5" grpId="0"/>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larity">
  <a:themeElements>
    <a:clrScheme name="Clarity">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0000FF"/>
      </a:hlink>
      <a:folHlink>
        <a:srgbClr val="800080"/>
      </a:folHlink>
    </a:clrScheme>
    <a:fontScheme name="Office Classic 2">
      <a:majorFont>
        <a:latin typeface="Arial"/>
        <a:ea typeface=""/>
        <a:cs typeface=""/>
        <a:font script="Jpan" typeface="ＭＳ Ｐゴシック"/>
        <a:font script="Hang" typeface="돋움"/>
        <a:font script="Hans" typeface="华文新魏"/>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华文新魏"/>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Clarity.thmx</Template>
  <TotalTime>9698</TotalTime>
  <Words>1120</Words>
  <Application>Microsoft Macintosh PowerPoint</Application>
  <PresentationFormat>On-screen Show (4:3)</PresentationFormat>
  <Paragraphs>109</Paragraphs>
  <Slides>15</Slides>
  <Notes>4</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Clarity</vt:lpstr>
      <vt:lpstr>Sex offenders  and  VR Services</vt:lpstr>
      <vt:lpstr>PowerPoint Presentation</vt:lpstr>
      <vt:lpstr>Myth # 1</vt:lpstr>
      <vt:lpstr>Myth # 2 </vt:lpstr>
      <vt:lpstr>Myth # 3</vt:lpstr>
      <vt:lpstr>Myth # 4</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Questions??</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Sex offenders and VR Services</dc:title>
  <dc:creator>Jen Papproth</dc:creator>
  <cp:lastModifiedBy>Jen Papproth</cp:lastModifiedBy>
  <cp:revision>34</cp:revision>
  <dcterms:created xsi:type="dcterms:W3CDTF">2015-07-30T15:13:07Z</dcterms:created>
  <dcterms:modified xsi:type="dcterms:W3CDTF">2015-10-27T16:37:09Z</dcterms:modified>
</cp:coreProperties>
</file>